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Open Sans Bold" charset="1" panose="020B0806030504020204"/>
      <p:regular r:id="rId29"/>
    </p:embeddedFont>
    <p:embeddedFont>
      <p:font typeface="Telegraf Bold" charset="1" panose="00000800000000000000"/>
      <p:regular r:id="rId30"/>
    </p:embeddedFont>
    <p:embeddedFont>
      <p:font typeface="Telegraf Heavy" charset="1" panose="00000A00000000000000"/>
      <p:regular r:id="rId31"/>
    </p:embeddedFont>
    <p:embeddedFont>
      <p:font typeface="Telegraf"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12" Target="../media/image43.png" Type="http://schemas.openxmlformats.org/officeDocument/2006/relationships/image"/><Relationship Id="rId13" Target="../media/image44.png" Type="http://schemas.openxmlformats.org/officeDocument/2006/relationships/image"/><Relationship Id="rId14" Target="../media/image45.png" Type="http://schemas.openxmlformats.org/officeDocument/2006/relationships/image"/><Relationship Id="rId15" Target="../media/image46.png" Type="http://schemas.openxmlformats.org/officeDocument/2006/relationships/image"/><Relationship Id="rId16" Target="../media/image47.png" Type="http://schemas.openxmlformats.org/officeDocument/2006/relationships/image"/><Relationship Id="rId17" Target="../media/image48.png" Type="http://schemas.openxmlformats.org/officeDocument/2006/relationships/image"/><Relationship Id="rId18" Target="../media/image49.pn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 Id="rId7"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1283" r="0" b="-6494"/>
            </a:stretch>
          </a:blipFill>
        </p:spPr>
      </p:sp>
      <p:sp>
        <p:nvSpPr>
          <p:cNvPr name="Freeform 3" id="3"/>
          <p:cNvSpPr/>
          <p:nvPr/>
        </p:nvSpPr>
        <p:spPr>
          <a:xfrm flipH="false" flipV="false" rot="0">
            <a:off x="4306827" y="2830831"/>
            <a:ext cx="9674347" cy="2312669"/>
          </a:xfrm>
          <a:custGeom>
            <a:avLst/>
            <a:gdLst/>
            <a:ahLst/>
            <a:cxnLst/>
            <a:rect r="r" b="b" t="t" l="l"/>
            <a:pathLst>
              <a:path h="2312669" w="9674347">
                <a:moveTo>
                  <a:pt x="0" y="0"/>
                </a:moveTo>
                <a:lnTo>
                  <a:pt x="9674346" y="0"/>
                </a:lnTo>
                <a:lnTo>
                  <a:pt x="9674346" y="2312669"/>
                </a:lnTo>
                <a:lnTo>
                  <a:pt x="0" y="2312669"/>
                </a:lnTo>
                <a:lnTo>
                  <a:pt x="0" y="0"/>
                </a:lnTo>
                <a:close/>
              </a:path>
            </a:pathLst>
          </a:custGeom>
          <a:blipFill>
            <a:blip r:embed="rId3">
              <a:extLst>
                <a:ext uri="{96DAC541-7B7A-43D3-8B79-37D633B846F1}">
                  <asvg:svgBlip xmlns:asvg="http://schemas.microsoft.com/office/drawing/2016/SVG/main" r:embed="rId4"/>
                </a:ext>
              </a:extLst>
            </a:blip>
            <a:stretch>
              <a:fillRect l="0" t="0" r="-64863" b="0"/>
            </a:stretch>
          </a:blipFill>
        </p:spPr>
      </p:sp>
      <p:sp>
        <p:nvSpPr>
          <p:cNvPr name="TextBox 4" id="4"/>
          <p:cNvSpPr txBox="true"/>
          <p:nvPr/>
        </p:nvSpPr>
        <p:spPr>
          <a:xfrm rot="0">
            <a:off x="1028700" y="8446849"/>
            <a:ext cx="12043780" cy="811451"/>
          </a:xfrm>
          <a:prstGeom prst="rect">
            <a:avLst/>
          </a:prstGeom>
        </p:spPr>
        <p:txBody>
          <a:bodyPr anchor="t" rtlCol="false" tIns="0" lIns="0" bIns="0" rIns="0">
            <a:spAutoFit/>
          </a:bodyPr>
          <a:lstStyle/>
          <a:p>
            <a:pPr algn="l">
              <a:lnSpc>
                <a:spcPts val="6720"/>
              </a:lnSpc>
            </a:pPr>
            <a:r>
              <a:rPr lang="en-US" sz="4800" b="true">
                <a:solidFill>
                  <a:srgbClr val="FFFFFF"/>
                </a:solidFill>
                <a:latin typeface="Open Sans Bold"/>
                <a:ea typeface="Open Sans Bold"/>
                <a:cs typeface="Open Sans Bold"/>
                <a:sym typeface="Open Sans Bold"/>
              </a:rPr>
              <a:t>Projeto integrador - DSM</a:t>
            </a:r>
          </a:p>
        </p:txBody>
      </p:sp>
      <p:sp>
        <p:nvSpPr>
          <p:cNvPr name="TextBox 5" id="5"/>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FFFFFF"/>
                </a:solidFill>
                <a:latin typeface="Telegraf Bold"/>
                <a:ea typeface="Telegraf Bold"/>
                <a:cs typeface="Telegraf Bold"/>
                <a:sym typeface="Telegraf Bold"/>
              </a:rPr>
              <a:t>Grupo </a:t>
            </a:r>
            <a:r>
              <a:rPr lang="en-US" b="true" sz="2274" spc="-109">
                <a:solidFill>
                  <a:srgbClr val="FFFFFF"/>
                </a:solidFill>
                <a:latin typeface="Telegraf Bold"/>
                <a:ea typeface="Telegraf Bold"/>
                <a:cs typeface="Telegraf Bold"/>
                <a:sym typeface="Telegraf Bold"/>
              </a:rPr>
              <a:t>BeMore</a:t>
            </a:r>
          </a:p>
        </p:txBody>
      </p:sp>
      <p:sp>
        <p:nvSpPr>
          <p:cNvPr name="AutoShape 6" id="6"/>
          <p:cNvSpPr/>
          <p:nvPr/>
        </p:nvSpPr>
        <p:spPr>
          <a:xfrm>
            <a:off x="0" y="9423645"/>
            <a:ext cx="15400161" cy="0"/>
          </a:xfrm>
          <a:prstGeom prst="line">
            <a:avLst/>
          </a:prstGeom>
          <a:ln cap="flat" w="28575">
            <a:solidFill>
              <a:srgbClr val="FFFFFF"/>
            </a:solidFill>
            <a:prstDash val="solid"/>
            <a:headEnd type="none" len="sm" w="sm"/>
            <a:tailEnd type="none" len="sm" w="sm"/>
          </a:ln>
        </p:spPr>
      </p:sp>
      <p:sp>
        <p:nvSpPr>
          <p:cNvPr name="TextBox 7" id="7"/>
          <p:cNvSpPr txBox="true"/>
          <p:nvPr/>
        </p:nvSpPr>
        <p:spPr>
          <a:xfrm rot="0">
            <a:off x="4306827" y="5276850"/>
            <a:ext cx="10780449" cy="537765"/>
          </a:xfrm>
          <a:prstGeom prst="rect">
            <a:avLst/>
          </a:prstGeom>
        </p:spPr>
        <p:txBody>
          <a:bodyPr anchor="t" rtlCol="false" tIns="0" lIns="0" bIns="0" rIns="0">
            <a:spAutoFit/>
          </a:bodyPr>
          <a:lstStyle/>
          <a:p>
            <a:pPr algn="l">
              <a:lnSpc>
                <a:spcPts val="4480"/>
              </a:lnSpc>
            </a:pPr>
            <a:r>
              <a:rPr lang="en-US" sz="3200" b="true">
                <a:solidFill>
                  <a:srgbClr val="FFFFFF"/>
                </a:solidFill>
                <a:latin typeface="Open Sans Bold"/>
                <a:ea typeface="Open Sans Bold"/>
                <a:cs typeface="Open Sans Bold"/>
                <a:sym typeface="Open Sans Bold"/>
              </a:rPr>
              <a:t>Sistema de Precificação e Rotulagem Nutrcional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11740595" y="3376959"/>
            <a:ext cx="4812550" cy="5274028"/>
          </a:xfrm>
          <a:custGeom>
            <a:avLst/>
            <a:gdLst/>
            <a:ahLst/>
            <a:cxnLst/>
            <a:rect r="r" b="b" t="t" l="l"/>
            <a:pathLst>
              <a:path h="5274028" w="4812550">
                <a:moveTo>
                  <a:pt x="0" y="0"/>
                </a:moveTo>
                <a:lnTo>
                  <a:pt x="4812551" y="0"/>
                </a:lnTo>
                <a:lnTo>
                  <a:pt x="4812551" y="5274028"/>
                </a:lnTo>
                <a:lnTo>
                  <a:pt x="0" y="5274028"/>
                </a:lnTo>
                <a:lnTo>
                  <a:pt x="0" y="0"/>
                </a:lnTo>
                <a:close/>
              </a:path>
            </a:pathLst>
          </a:custGeom>
          <a:blipFill>
            <a:blip r:embed="rId2"/>
            <a:stretch>
              <a:fillRect l="0" t="0" r="0" b="0"/>
            </a:stretch>
          </a:blipFill>
        </p:spPr>
      </p:sp>
      <p:sp>
        <p:nvSpPr>
          <p:cNvPr name="Freeform 5" id="5"/>
          <p:cNvSpPr/>
          <p:nvPr/>
        </p:nvSpPr>
        <p:spPr>
          <a:xfrm flipH="false" flipV="false" rot="0">
            <a:off x="8193797" y="3376959"/>
            <a:ext cx="3223588" cy="5325927"/>
          </a:xfrm>
          <a:custGeom>
            <a:avLst/>
            <a:gdLst/>
            <a:ahLst/>
            <a:cxnLst/>
            <a:rect r="r" b="b" t="t" l="l"/>
            <a:pathLst>
              <a:path h="5325927" w="3223588">
                <a:moveTo>
                  <a:pt x="0" y="0"/>
                </a:moveTo>
                <a:lnTo>
                  <a:pt x="3223587" y="0"/>
                </a:lnTo>
                <a:lnTo>
                  <a:pt x="3223587" y="5325927"/>
                </a:lnTo>
                <a:lnTo>
                  <a:pt x="0" y="5325927"/>
                </a:lnTo>
                <a:lnTo>
                  <a:pt x="0" y="0"/>
                </a:lnTo>
                <a:close/>
              </a:path>
            </a:pathLst>
          </a:custGeom>
          <a:blipFill>
            <a:blip r:embed="rId3"/>
            <a:stretch>
              <a:fillRect l="0" t="0" r="0" b="0"/>
            </a:stretch>
          </a:blipFill>
        </p:spPr>
      </p:sp>
      <p:sp>
        <p:nvSpPr>
          <p:cNvPr name="TextBox 6" id="6"/>
          <p:cNvSpPr txBox="true"/>
          <p:nvPr/>
        </p:nvSpPr>
        <p:spPr>
          <a:xfrm rot="0">
            <a:off x="1314450" y="3281709"/>
            <a:ext cx="5988654" cy="3986266"/>
          </a:xfrm>
          <a:prstGeom prst="rect">
            <a:avLst/>
          </a:prstGeom>
        </p:spPr>
        <p:txBody>
          <a:bodyPr anchor="t" rtlCol="false" tIns="0" lIns="0" bIns="0" rIns="0">
            <a:spAutoFit/>
          </a:bodyPr>
          <a:lstStyle/>
          <a:p>
            <a:pPr algn="l">
              <a:lnSpc>
                <a:spcPts val="3919"/>
              </a:lnSpc>
            </a:pPr>
            <a:r>
              <a:rPr lang="en-US" sz="2799">
                <a:solidFill>
                  <a:srgbClr val="000000"/>
                </a:solidFill>
                <a:latin typeface="Telegraf"/>
                <a:ea typeface="Telegraf"/>
                <a:cs typeface="Telegraf"/>
                <a:sym typeface="Telegraf"/>
              </a:rPr>
              <a:t>O Frontend, feito em React com styled-components, entrega uma interface moderna, responsiva e flexível. Já o backend, em Django REST Framework, concentra as regras de negócio e fornece uma API segura e padronizada para todas as interações do usuário.</a:t>
            </a:r>
          </a:p>
        </p:txBody>
      </p:sp>
      <p:sp>
        <p:nvSpPr>
          <p:cNvPr name="TextBox 7" id="7"/>
          <p:cNvSpPr txBox="true"/>
          <p:nvPr/>
        </p:nvSpPr>
        <p:spPr>
          <a:xfrm rot="0">
            <a:off x="1028700" y="1556429"/>
            <a:ext cx="13143991"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Arquitetura</a:t>
            </a:r>
          </a:p>
        </p:txBody>
      </p:sp>
      <p:sp>
        <p:nvSpPr>
          <p:cNvPr name="TextBox 8" id="8"/>
          <p:cNvSpPr txBox="true"/>
          <p:nvPr/>
        </p:nvSpPr>
        <p:spPr>
          <a:xfrm rot="0">
            <a:off x="1028700" y="800100"/>
            <a:ext cx="13143991" cy="1363329"/>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VISÃO GERAL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1283" r="0" b="-6494"/>
            </a:stretch>
          </a:blipFill>
        </p:spPr>
      </p:sp>
      <p:sp>
        <p:nvSpPr>
          <p:cNvPr name="TextBox 3" id="3"/>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FFFFFF"/>
                </a:solidFill>
                <a:latin typeface="Telegraf Bold"/>
                <a:ea typeface="Telegraf Bold"/>
                <a:cs typeface="Telegraf Bold"/>
                <a:sym typeface="Telegraf Bold"/>
              </a:rPr>
              <a:t>Grupo </a:t>
            </a:r>
            <a:r>
              <a:rPr lang="en-US" b="true" sz="2274" spc="-109">
                <a:solidFill>
                  <a:srgbClr val="FFFFFF"/>
                </a:solidFill>
                <a:latin typeface="Telegraf Bold"/>
                <a:ea typeface="Telegraf Bold"/>
                <a:cs typeface="Telegraf Bold"/>
                <a:sym typeface="Telegraf Bold"/>
              </a:rPr>
              <a:t>BeMore</a:t>
            </a:r>
          </a:p>
        </p:txBody>
      </p:sp>
      <p:sp>
        <p:nvSpPr>
          <p:cNvPr name="AutoShape 4" id="4"/>
          <p:cNvSpPr/>
          <p:nvPr/>
        </p:nvSpPr>
        <p:spPr>
          <a:xfrm>
            <a:off x="0" y="9423645"/>
            <a:ext cx="15400161" cy="0"/>
          </a:xfrm>
          <a:prstGeom prst="line">
            <a:avLst/>
          </a:prstGeom>
          <a:ln cap="flat" w="28575">
            <a:solidFill>
              <a:srgbClr val="FFFFFF"/>
            </a:solidFill>
            <a:prstDash val="solid"/>
            <a:headEnd type="none" len="sm" w="sm"/>
            <a:tailEnd type="none" len="sm" w="sm"/>
          </a:ln>
        </p:spPr>
      </p:sp>
      <p:sp>
        <p:nvSpPr>
          <p:cNvPr name="TextBox 5" id="5"/>
          <p:cNvSpPr txBox="true"/>
          <p:nvPr/>
        </p:nvSpPr>
        <p:spPr>
          <a:xfrm rot="0">
            <a:off x="10506227" y="6138850"/>
            <a:ext cx="5704351" cy="2005198"/>
          </a:xfrm>
          <a:prstGeom prst="rect">
            <a:avLst/>
          </a:prstGeom>
        </p:spPr>
        <p:txBody>
          <a:bodyPr anchor="t" rtlCol="false" tIns="0" lIns="0" bIns="0" rIns="0">
            <a:spAutoFit/>
          </a:bodyPr>
          <a:lstStyle/>
          <a:p>
            <a:pPr algn="l">
              <a:lnSpc>
                <a:spcPts val="3919"/>
              </a:lnSpc>
            </a:pPr>
            <a:r>
              <a:rPr lang="en-US" sz="2799" spc="-134">
                <a:solidFill>
                  <a:srgbClr val="FFFFFF"/>
                </a:solidFill>
                <a:latin typeface="Telegraf"/>
                <a:ea typeface="Telegraf"/>
                <a:cs typeface="Telegraf"/>
                <a:sym typeface="Telegraf"/>
              </a:rPr>
              <a:t> </a:t>
            </a:r>
            <a:r>
              <a:rPr lang="en-US" sz="2799" spc="-134" b="true">
                <a:solidFill>
                  <a:srgbClr val="FFFFFF"/>
                </a:solidFill>
                <a:latin typeface="Telegraf Bold"/>
                <a:ea typeface="Telegraf Bold"/>
                <a:cs typeface="Telegraf Bold"/>
                <a:sym typeface="Telegraf Bold"/>
              </a:rPr>
              <a:t>MONGODB: </a:t>
            </a:r>
          </a:p>
          <a:p>
            <a:pPr algn="l">
              <a:lnSpc>
                <a:spcPts val="3919"/>
              </a:lnSpc>
            </a:pPr>
            <a:r>
              <a:rPr lang="en-US" sz="2799" spc="-134">
                <a:solidFill>
                  <a:srgbClr val="FFFFFF"/>
                </a:solidFill>
                <a:latin typeface="Telegraf"/>
                <a:ea typeface="Telegraf"/>
                <a:cs typeface="Telegraf"/>
                <a:sym typeface="Telegraf"/>
              </a:rPr>
              <a:t>• Métricas rápidas </a:t>
            </a:r>
          </a:p>
          <a:p>
            <a:pPr algn="l">
              <a:lnSpc>
                <a:spcPts val="3919"/>
              </a:lnSpc>
            </a:pPr>
            <a:r>
              <a:rPr lang="en-US" sz="2799" spc="-134">
                <a:solidFill>
                  <a:srgbClr val="FFFFFF"/>
                </a:solidFill>
                <a:latin typeface="Telegraf"/>
                <a:ea typeface="Telegraf"/>
                <a:cs typeface="Telegraf"/>
                <a:sym typeface="Telegraf"/>
              </a:rPr>
              <a:t>• Agregações </a:t>
            </a:r>
          </a:p>
          <a:p>
            <a:pPr algn="l">
              <a:lnSpc>
                <a:spcPts val="3919"/>
              </a:lnSpc>
              <a:spcBef>
                <a:spcPct val="0"/>
              </a:spcBef>
            </a:pPr>
            <a:r>
              <a:rPr lang="en-US" sz="2799" spc="-134">
                <a:solidFill>
                  <a:srgbClr val="FFFFFF"/>
                </a:solidFill>
                <a:latin typeface="Telegraf"/>
                <a:ea typeface="Telegraf"/>
                <a:cs typeface="Telegraf"/>
                <a:sym typeface="Telegraf"/>
              </a:rPr>
              <a:t>• Dados não estruturados para análise</a:t>
            </a:r>
          </a:p>
        </p:txBody>
      </p:sp>
      <p:sp>
        <p:nvSpPr>
          <p:cNvPr name="TextBox 6" id="6"/>
          <p:cNvSpPr txBox="true"/>
          <p:nvPr/>
        </p:nvSpPr>
        <p:spPr>
          <a:xfrm rot="0">
            <a:off x="10506227" y="3324559"/>
            <a:ext cx="3680354" cy="2005198"/>
          </a:xfrm>
          <a:prstGeom prst="rect">
            <a:avLst/>
          </a:prstGeom>
        </p:spPr>
        <p:txBody>
          <a:bodyPr anchor="t" rtlCol="false" tIns="0" lIns="0" bIns="0" rIns="0">
            <a:spAutoFit/>
          </a:bodyPr>
          <a:lstStyle/>
          <a:p>
            <a:pPr algn="l">
              <a:lnSpc>
                <a:spcPts val="3919"/>
              </a:lnSpc>
            </a:pPr>
            <a:r>
              <a:rPr lang="en-US" sz="2799" spc="-134" b="true">
                <a:solidFill>
                  <a:srgbClr val="FFFFFF"/>
                </a:solidFill>
                <a:latin typeface="Telegraf Bold"/>
                <a:ea typeface="Telegraf Bold"/>
                <a:cs typeface="Telegraf Bold"/>
                <a:sym typeface="Telegraf Bold"/>
              </a:rPr>
              <a:t>POSTGRESQL: </a:t>
            </a:r>
          </a:p>
          <a:p>
            <a:pPr algn="l">
              <a:lnSpc>
                <a:spcPts val="3919"/>
              </a:lnSpc>
            </a:pPr>
            <a:r>
              <a:rPr lang="en-US" sz="2799" spc="-134">
                <a:solidFill>
                  <a:srgbClr val="FFFFFF"/>
                </a:solidFill>
                <a:latin typeface="Telegraf"/>
                <a:ea typeface="Telegraf"/>
                <a:cs typeface="Telegraf"/>
                <a:sym typeface="Telegraf"/>
              </a:rPr>
              <a:t>• Consistência </a:t>
            </a:r>
          </a:p>
          <a:p>
            <a:pPr algn="l">
              <a:lnSpc>
                <a:spcPts val="3919"/>
              </a:lnSpc>
            </a:pPr>
            <a:r>
              <a:rPr lang="en-US" sz="2799" spc="-134">
                <a:solidFill>
                  <a:srgbClr val="FFFFFF"/>
                </a:solidFill>
                <a:latin typeface="Telegraf"/>
                <a:ea typeface="Telegraf"/>
                <a:cs typeface="Telegraf"/>
                <a:sym typeface="Telegraf"/>
              </a:rPr>
              <a:t>• Integridade </a:t>
            </a:r>
          </a:p>
          <a:p>
            <a:pPr algn="l">
              <a:lnSpc>
                <a:spcPts val="3919"/>
              </a:lnSpc>
              <a:spcBef>
                <a:spcPct val="0"/>
              </a:spcBef>
            </a:pPr>
            <a:r>
              <a:rPr lang="en-US" sz="2799" spc="-134">
                <a:solidFill>
                  <a:srgbClr val="FFFFFF"/>
                </a:solidFill>
                <a:latin typeface="Telegraf"/>
                <a:ea typeface="Telegraf"/>
                <a:cs typeface="Telegraf"/>
                <a:sym typeface="Telegraf"/>
              </a:rPr>
              <a:t>• Relações bem definidas</a:t>
            </a:r>
          </a:p>
        </p:txBody>
      </p:sp>
      <p:sp>
        <p:nvSpPr>
          <p:cNvPr name="TextBox 7" id="7"/>
          <p:cNvSpPr txBox="true"/>
          <p:nvPr/>
        </p:nvSpPr>
        <p:spPr>
          <a:xfrm rot="0">
            <a:off x="1028700" y="1556429"/>
            <a:ext cx="16230600" cy="1363329"/>
          </a:xfrm>
          <a:prstGeom prst="rect">
            <a:avLst/>
          </a:prstGeom>
        </p:spPr>
        <p:txBody>
          <a:bodyPr anchor="t" rtlCol="false" tIns="0" lIns="0" bIns="0" rIns="0">
            <a:spAutoFit/>
          </a:bodyPr>
          <a:lstStyle/>
          <a:p>
            <a:pPr algn="l">
              <a:lnSpc>
                <a:spcPts val="10427"/>
              </a:lnSpc>
            </a:pPr>
            <a:r>
              <a:rPr lang="en-US" sz="7448" spc="-357" b="true">
                <a:solidFill>
                  <a:srgbClr val="FFFFFF"/>
                </a:solidFill>
                <a:latin typeface="Telegraf Heavy"/>
                <a:ea typeface="Telegraf Heavy"/>
                <a:cs typeface="Telegraf Heavy"/>
                <a:sym typeface="Telegraf Heavy"/>
              </a:rPr>
              <a:t>SQL + NoSQL ?</a:t>
            </a:r>
          </a:p>
        </p:txBody>
      </p:sp>
      <p:sp>
        <p:nvSpPr>
          <p:cNvPr name="TextBox 8" id="8"/>
          <p:cNvSpPr txBox="true"/>
          <p:nvPr/>
        </p:nvSpPr>
        <p:spPr>
          <a:xfrm rot="0">
            <a:off x="1028700" y="800100"/>
            <a:ext cx="16230600" cy="1363396"/>
          </a:xfrm>
          <a:prstGeom prst="rect">
            <a:avLst/>
          </a:prstGeom>
        </p:spPr>
        <p:txBody>
          <a:bodyPr anchor="t" rtlCol="false" tIns="0" lIns="0" bIns="0" rIns="0">
            <a:spAutoFit/>
          </a:bodyPr>
          <a:lstStyle/>
          <a:p>
            <a:pPr algn="l">
              <a:lnSpc>
                <a:spcPts val="10427"/>
              </a:lnSpc>
            </a:pPr>
            <a:r>
              <a:rPr lang="en-US" b="true" sz="7448" spc="-357">
                <a:solidFill>
                  <a:srgbClr val="FFFFFF"/>
                </a:solidFill>
                <a:latin typeface="Telegraf Bold"/>
                <a:ea typeface="Telegraf Bold"/>
                <a:cs typeface="Telegraf Bold"/>
                <a:sym typeface="Telegraf Bold"/>
              </a:rPr>
              <a:t>POR QUE DUAS BASE DE DADOS?</a:t>
            </a:r>
          </a:p>
        </p:txBody>
      </p:sp>
      <p:grpSp>
        <p:nvGrpSpPr>
          <p:cNvPr name="Group 9" id="9"/>
          <p:cNvGrpSpPr/>
          <p:nvPr/>
        </p:nvGrpSpPr>
        <p:grpSpPr>
          <a:xfrm rot="0">
            <a:off x="8091986" y="3229309"/>
            <a:ext cx="2223741" cy="2223741"/>
            <a:chOff x="0" y="0"/>
            <a:chExt cx="2964988" cy="2964988"/>
          </a:xfrm>
        </p:grpSpPr>
        <p:grpSp>
          <p:nvGrpSpPr>
            <p:cNvPr name="Group 10" id="10"/>
            <p:cNvGrpSpPr/>
            <p:nvPr/>
          </p:nvGrpSpPr>
          <p:grpSpPr>
            <a:xfrm rot="0">
              <a:off x="0" y="0"/>
              <a:ext cx="2964988" cy="2964988"/>
              <a:chOff x="0" y="0"/>
              <a:chExt cx="1312105" cy="1312105"/>
            </a:xfrm>
          </p:grpSpPr>
          <p:sp>
            <p:nvSpPr>
              <p:cNvPr name="Freeform 11" id="11"/>
              <p:cNvSpPr/>
              <p:nvPr/>
            </p:nvSpPr>
            <p:spPr>
              <a:xfrm flipH="false" flipV="false" rot="0">
                <a:off x="0" y="0"/>
                <a:ext cx="1312105" cy="1312105"/>
              </a:xfrm>
              <a:custGeom>
                <a:avLst/>
                <a:gdLst/>
                <a:ahLst/>
                <a:cxnLst/>
                <a:rect r="r" b="b" t="t" l="l"/>
                <a:pathLst>
                  <a:path h="1312105" w="1312105">
                    <a:moveTo>
                      <a:pt x="79254" y="0"/>
                    </a:moveTo>
                    <a:lnTo>
                      <a:pt x="1232851" y="0"/>
                    </a:lnTo>
                    <a:cubicBezTo>
                      <a:pt x="1276622" y="0"/>
                      <a:pt x="1312105" y="35483"/>
                      <a:pt x="1312105" y="79254"/>
                    </a:cubicBezTo>
                    <a:lnTo>
                      <a:pt x="1312105" y="1232851"/>
                    </a:lnTo>
                    <a:cubicBezTo>
                      <a:pt x="1312105" y="1253871"/>
                      <a:pt x="1303755" y="1274029"/>
                      <a:pt x="1288892" y="1288892"/>
                    </a:cubicBezTo>
                    <a:cubicBezTo>
                      <a:pt x="1274029" y="1303755"/>
                      <a:pt x="1253871" y="1312105"/>
                      <a:pt x="1232851" y="1312105"/>
                    </a:cubicBezTo>
                    <a:lnTo>
                      <a:pt x="79254" y="1312105"/>
                    </a:lnTo>
                    <a:cubicBezTo>
                      <a:pt x="58235" y="1312105"/>
                      <a:pt x="38076" y="1303755"/>
                      <a:pt x="23213" y="1288892"/>
                    </a:cubicBezTo>
                    <a:cubicBezTo>
                      <a:pt x="8350" y="1274029"/>
                      <a:pt x="0" y="1253871"/>
                      <a:pt x="0" y="1232851"/>
                    </a:cubicBezTo>
                    <a:lnTo>
                      <a:pt x="0" y="79254"/>
                    </a:lnTo>
                    <a:cubicBezTo>
                      <a:pt x="0" y="58235"/>
                      <a:pt x="8350" y="38076"/>
                      <a:pt x="23213" y="23213"/>
                    </a:cubicBezTo>
                    <a:cubicBezTo>
                      <a:pt x="38076" y="8350"/>
                      <a:pt x="58235" y="0"/>
                      <a:pt x="79254" y="0"/>
                    </a:cubicBezTo>
                    <a:close/>
                  </a:path>
                </a:pathLst>
              </a:custGeom>
              <a:solidFill>
                <a:srgbClr val="FFFFFF"/>
              </a:solidFill>
            </p:spPr>
          </p:sp>
          <p:sp>
            <p:nvSpPr>
              <p:cNvPr name="TextBox 12" id="12"/>
              <p:cNvSpPr txBox="true"/>
              <p:nvPr/>
            </p:nvSpPr>
            <p:spPr>
              <a:xfrm>
                <a:off x="0" y="-66675"/>
                <a:ext cx="1312105" cy="1378780"/>
              </a:xfrm>
              <a:prstGeom prst="rect">
                <a:avLst/>
              </a:prstGeom>
            </p:spPr>
            <p:txBody>
              <a:bodyPr anchor="ctr" rtlCol="false" tIns="50800" lIns="50800" bIns="50800" rIns="50800"/>
              <a:lstStyle/>
              <a:p>
                <a:pPr algn="ctr">
                  <a:lnSpc>
                    <a:spcPts val="3184"/>
                  </a:lnSpc>
                </a:pPr>
              </a:p>
            </p:txBody>
          </p:sp>
        </p:grpSp>
        <p:sp>
          <p:nvSpPr>
            <p:cNvPr name="Freeform 13" id="13"/>
            <p:cNvSpPr/>
            <p:nvPr/>
          </p:nvSpPr>
          <p:spPr>
            <a:xfrm flipH="false" flipV="false" rot="0">
              <a:off x="437908" y="406958"/>
              <a:ext cx="2089171" cy="2151073"/>
            </a:xfrm>
            <a:custGeom>
              <a:avLst/>
              <a:gdLst/>
              <a:ahLst/>
              <a:cxnLst/>
              <a:rect r="r" b="b" t="t" l="l"/>
              <a:pathLst>
                <a:path h="2151073" w="2089171">
                  <a:moveTo>
                    <a:pt x="0" y="0"/>
                  </a:moveTo>
                  <a:lnTo>
                    <a:pt x="2089172" y="0"/>
                  </a:lnTo>
                  <a:lnTo>
                    <a:pt x="2089172" y="2151072"/>
                  </a:lnTo>
                  <a:lnTo>
                    <a:pt x="0" y="2151072"/>
                  </a:lnTo>
                  <a:lnTo>
                    <a:pt x="0" y="0"/>
                  </a:lnTo>
                  <a:close/>
                </a:path>
              </a:pathLst>
            </a:custGeom>
            <a:blipFill>
              <a:blip r:embed="rId3"/>
              <a:stretch>
                <a:fillRect l="0" t="0" r="0" b="0"/>
              </a:stretch>
            </a:blipFill>
          </p:spPr>
        </p:sp>
      </p:grpSp>
      <p:grpSp>
        <p:nvGrpSpPr>
          <p:cNvPr name="Group 14" id="14"/>
          <p:cNvGrpSpPr/>
          <p:nvPr/>
        </p:nvGrpSpPr>
        <p:grpSpPr>
          <a:xfrm rot="0">
            <a:off x="8091986" y="6043600"/>
            <a:ext cx="2223741" cy="2223741"/>
            <a:chOff x="0" y="0"/>
            <a:chExt cx="2964988" cy="2964988"/>
          </a:xfrm>
        </p:grpSpPr>
        <p:grpSp>
          <p:nvGrpSpPr>
            <p:cNvPr name="Group 15" id="15"/>
            <p:cNvGrpSpPr/>
            <p:nvPr/>
          </p:nvGrpSpPr>
          <p:grpSpPr>
            <a:xfrm rot="0">
              <a:off x="0" y="0"/>
              <a:ext cx="2964988" cy="2964988"/>
              <a:chOff x="0" y="0"/>
              <a:chExt cx="1312105" cy="1312105"/>
            </a:xfrm>
          </p:grpSpPr>
          <p:sp>
            <p:nvSpPr>
              <p:cNvPr name="Freeform 16" id="16"/>
              <p:cNvSpPr/>
              <p:nvPr/>
            </p:nvSpPr>
            <p:spPr>
              <a:xfrm flipH="false" flipV="false" rot="0">
                <a:off x="0" y="0"/>
                <a:ext cx="1312105" cy="1312105"/>
              </a:xfrm>
              <a:custGeom>
                <a:avLst/>
                <a:gdLst/>
                <a:ahLst/>
                <a:cxnLst/>
                <a:rect r="r" b="b" t="t" l="l"/>
                <a:pathLst>
                  <a:path h="1312105" w="1312105">
                    <a:moveTo>
                      <a:pt x="79254" y="0"/>
                    </a:moveTo>
                    <a:lnTo>
                      <a:pt x="1232851" y="0"/>
                    </a:lnTo>
                    <a:cubicBezTo>
                      <a:pt x="1276622" y="0"/>
                      <a:pt x="1312105" y="35483"/>
                      <a:pt x="1312105" y="79254"/>
                    </a:cubicBezTo>
                    <a:lnTo>
                      <a:pt x="1312105" y="1232851"/>
                    </a:lnTo>
                    <a:cubicBezTo>
                      <a:pt x="1312105" y="1253871"/>
                      <a:pt x="1303755" y="1274029"/>
                      <a:pt x="1288892" y="1288892"/>
                    </a:cubicBezTo>
                    <a:cubicBezTo>
                      <a:pt x="1274029" y="1303755"/>
                      <a:pt x="1253871" y="1312105"/>
                      <a:pt x="1232851" y="1312105"/>
                    </a:cubicBezTo>
                    <a:lnTo>
                      <a:pt x="79254" y="1312105"/>
                    </a:lnTo>
                    <a:cubicBezTo>
                      <a:pt x="58235" y="1312105"/>
                      <a:pt x="38076" y="1303755"/>
                      <a:pt x="23213" y="1288892"/>
                    </a:cubicBezTo>
                    <a:cubicBezTo>
                      <a:pt x="8350" y="1274029"/>
                      <a:pt x="0" y="1253871"/>
                      <a:pt x="0" y="1232851"/>
                    </a:cubicBezTo>
                    <a:lnTo>
                      <a:pt x="0" y="79254"/>
                    </a:lnTo>
                    <a:cubicBezTo>
                      <a:pt x="0" y="58235"/>
                      <a:pt x="8350" y="38076"/>
                      <a:pt x="23213" y="23213"/>
                    </a:cubicBezTo>
                    <a:cubicBezTo>
                      <a:pt x="38076" y="8350"/>
                      <a:pt x="58235" y="0"/>
                      <a:pt x="79254" y="0"/>
                    </a:cubicBezTo>
                    <a:close/>
                  </a:path>
                </a:pathLst>
              </a:custGeom>
              <a:solidFill>
                <a:srgbClr val="FFFFFF"/>
              </a:solidFill>
            </p:spPr>
          </p:sp>
          <p:sp>
            <p:nvSpPr>
              <p:cNvPr name="TextBox 17" id="17"/>
              <p:cNvSpPr txBox="true"/>
              <p:nvPr/>
            </p:nvSpPr>
            <p:spPr>
              <a:xfrm>
                <a:off x="0" y="-66675"/>
                <a:ext cx="1312105" cy="1378780"/>
              </a:xfrm>
              <a:prstGeom prst="rect">
                <a:avLst/>
              </a:prstGeom>
            </p:spPr>
            <p:txBody>
              <a:bodyPr anchor="ctr" rtlCol="false" tIns="50800" lIns="50800" bIns="50800" rIns="50800"/>
              <a:lstStyle/>
              <a:p>
                <a:pPr algn="ctr">
                  <a:lnSpc>
                    <a:spcPts val="3184"/>
                  </a:lnSpc>
                </a:pPr>
              </a:p>
            </p:txBody>
          </p:sp>
        </p:grpSp>
        <p:sp>
          <p:nvSpPr>
            <p:cNvPr name="Freeform 18" id="18"/>
            <p:cNvSpPr/>
            <p:nvPr/>
          </p:nvSpPr>
          <p:spPr>
            <a:xfrm flipH="false" flipV="false" rot="0">
              <a:off x="258028" y="258028"/>
              <a:ext cx="2448932" cy="2448932"/>
            </a:xfrm>
            <a:custGeom>
              <a:avLst/>
              <a:gdLst/>
              <a:ahLst/>
              <a:cxnLst/>
              <a:rect r="r" b="b" t="t" l="l"/>
              <a:pathLst>
                <a:path h="2448932" w="2448932">
                  <a:moveTo>
                    <a:pt x="0" y="0"/>
                  </a:moveTo>
                  <a:lnTo>
                    <a:pt x="2448932" y="0"/>
                  </a:lnTo>
                  <a:lnTo>
                    <a:pt x="2448932" y="2448932"/>
                  </a:lnTo>
                  <a:lnTo>
                    <a:pt x="0" y="2448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1314450" y="3324559"/>
            <a:ext cx="6491786" cy="2005198"/>
          </a:xfrm>
          <a:prstGeom prst="rect">
            <a:avLst/>
          </a:prstGeom>
        </p:spPr>
        <p:txBody>
          <a:bodyPr anchor="t" rtlCol="false" tIns="0" lIns="0" bIns="0" rIns="0">
            <a:spAutoFit/>
          </a:bodyPr>
          <a:lstStyle/>
          <a:p>
            <a:pPr algn="r">
              <a:lnSpc>
                <a:spcPts val="3919"/>
              </a:lnSpc>
              <a:spcBef>
                <a:spcPct val="0"/>
              </a:spcBef>
            </a:pPr>
            <a:r>
              <a:rPr lang="en-US" sz="2799" spc="-134">
                <a:solidFill>
                  <a:srgbClr val="FFFFFF"/>
                </a:solidFill>
                <a:latin typeface="Telegraf"/>
                <a:ea typeface="Telegraf"/>
                <a:cs typeface="Telegraf"/>
                <a:sym typeface="Telegraf"/>
              </a:rPr>
              <a:t>PostgreSQL é ideal quando há relacionamentos claros entre tabelas, regras de negócio rígidas e necessidade de consistência forte.</a:t>
            </a:r>
          </a:p>
        </p:txBody>
      </p:sp>
      <p:sp>
        <p:nvSpPr>
          <p:cNvPr name="TextBox 20" id="20"/>
          <p:cNvSpPr txBox="true"/>
          <p:nvPr/>
        </p:nvSpPr>
        <p:spPr>
          <a:xfrm rot="0">
            <a:off x="1314450" y="6138850"/>
            <a:ext cx="6491786" cy="2500465"/>
          </a:xfrm>
          <a:prstGeom prst="rect">
            <a:avLst/>
          </a:prstGeom>
        </p:spPr>
        <p:txBody>
          <a:bodyPr anchor="t" rtlCol="false" tIns="0" lIns="0" bIns="0" rIns="0">
            <a:spAutoFit/>
          </a:bodyPr>
          <a:lstStyle/>
          <a:p>
            <a:pPr algn="r">
              <a:lnSpc>
                <a:spcPts val="3919"/>
              </a:lnSpc>
            </a:pPr>
            <a:r>
              <a:rPr lang="en-US" sz="2799" spc="-134">
                <a:solidFill>
                  <a:srgbClr val="FFFFFF"/>
                </a:solidFill>
                <a:latin typeface="Telegraf"/>
                <a:ea typeface="Telegraf"/>
                <a:cs typeface="Telegraf"/>
                <a:sym typeface="Telegraf"/>
              </a:rPr>
              <a:t>MongoDB é indicado quando os dados mudam com frequência, possuem diferentes formatos ou exigem escalabilidade e análise em tempo real.</a:t>
            </a:r>
          </a:p>
          <a:p>
            <a:pPr algn="r">
              <a:lnSpc>
                <a:spcPts val="391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1283" r="0" b="-6494"/>
            </a:stretch>
          </a:blipFill>
        </p:spPr>
      </p:sp>
      <p:sp>
        <p:nvSpPr>
          <p:cNvPr name="TextBox 3" id="3"/>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FFFFFF"/>
                </a:solidFill>
                <a:latin typeface="Telegraf Bold"/>
                <a:ea typeface="Telegraf Bold"/>
                <a:cs typeface="Telegraf Bold"/>
                <a:sym typeface="Telegraf Bold"/>
              </a:rPr>
              <a:t>Grupo </a:t>
            </a:r>
            <a:r>
              <a:rPr lang="en-US" b="true" sz="2274" spc="-109">
                <a:solidFill>
                  <a:srgbClr val="FFFFFF"/>
                </a:solidFill>
                <a:latin typeface="Telegraf Bold"/>
                <a:ea typeface="Telegraf Bold"/>
                <a:cs typeface="Telegraf Bold"/>
                <a:sym typeface="Telegraf Bold"/>
              </a:rPr>
              <a:t>BeMore</a:t>
            </a:r>
          </a:p>
        </p:txBody>
      </p:sp>
      <p:sp>
        <p:nvSpPr>
          <p:cNvPr name="AutoShape 4" id="4"/>
          <p:cNvSpPr/>
          <p:nvPr/>
        </p:nvSpPr>
        <p:spPr>
          <a:xfrm>
            <a:off x="0" y="9423645"/>
            <a:ext cx="15400161" cy="0"/>
          </a:xfrm>
          <a:prstGeom prst="line">
            <a:avLst/>
          </a:prstGeom>
          <a:ln cap="flat" w="28575">
            <a:solidFill>
              <a:srgbClr val="FFFFFF"/>
            </a:solidFill>
            <a:prstDash val="solid"/>
            <a:headEnd type="none" len="sm" w="sm"/>
            <a:tailEnd type="none" len="sm" w="sm"/>
          </a:ln>
        </p:spPr>
      </p:sp>
      <p:sp>
        <p:nvSpPr>
          <p:cNvPr name="TextBox 5" id="5"/>
          <p:cNvSpPr txBox="true"/>
          <p:nvPr/>
        </p:nvSpPr>
        <p:spPr>
          <a:xfrm rot="0">
            <a:off x="6296350" y="3590925"/>
            <a:ext cx="10502112" cy="2995930"/>
          </a:xfrm>
          <a:prstGeom prst="rect">
            <a:avLst/>
          </a:prstGeom>
        </p:spPr>
        <p:txBody>
          <a:bodyPr anchor="t" rtlCol="false" tIns="0" lIns="0" bIns="0" rIns="0">
            <a:spAutoFit/>
          </a:bodyPr>
          <a:lstStyle/>
          <a:p>
            <a:pPr algn="l">
              <a:lnSpc>
                <a:spcPts val="3919"/>
              </a:lnSpc>
              <a:spcBef>
                <a:spcPct val="0"/>
              </a:spcBef>
            </a:pPr>
            <a:r>
              <a:rPr lang="en-US" b="true" sz="2799" spc="-134">
                <a:solidFill>
                  <a:srgbClr val="FFFFFF"/>
                </a:solidFill>
                <a:latin typeface="Telegraf Bold"/>
                <a:ea typeface="Telegraf Bold"/>
                <a:cs typeface="Telegraf Bold"/>
                <a:sym typeface="Telegraf Bold"/>
              </a:rPr>
              <a:t>O PostgreSQL é o banco relacional principal do sistema, responsável por armazenar informações críticas e estruturadas, como usuários, clientes, receitas, documentos e histórico de interações. Segundo a documentação, foi adotada a versão 9.8, administrada pelo PgAdmin 4, garantindo estabilidade, integridade referencial e múltiplas opções de indexação .</a:t>
            </a:r>
          </a:p>
        </p:txBody>
      </p:sp>
      <p:grpSp>
        <p:nvGrpSpPr>
          <p:cNvPr name="Group 6" id="6"/>
          <p:cNvGrpSpPr/>
          <p:nvPr/>
        </p:nvGrpSpPr>
        <p:grpSpPr>
          <a:xfrm rot="0">
            <a:off x="1028700" y="3400425"/>
            <a:ext cx="4981900" cy="4981900"/>
            <a:chOff x="0" y="0"/>
            <a:chExt cx="6642534" cy="6642534"/>
          </a:xfrm>
        </p:grpSpPr>
        <p:grpSp>
          <p:nvGrpSpPr>
            <p:cNvPr name="Group 7" id="7"/>
            <p:cNvGrpSpPr/>
            <p:nvPr/>
          </p:nvGrpSpPr>
          <p:grpSpPr>
            <a:xfrm rot="0">
              <a:off x="0" y="0"/>
              <a:ext cx="6642534" cy="6642534"/>
              <a:chOff x="0" y="0"/>
              <a:chExt cx="1312105" cy="1312105"/>
            </a:xfrm>
          </p:grpSpPr>
          <p:sp>
            <p:nvSpPr>
              <p:cNvPr name="Freeform 8" id="8"/>
              <p:cNvSpPr/>
              <p:nvPr/>
            </p:nvSpPr>
            <p:spPr>
              <a:xfrm flipH="false" flipV="false" rot="0">
                <a:off x="0" y="0"/>
                <a:ext cx="1312105" cy="1312105"/>
              </a:xfrm>
              <a:custGeom>
                <a:avLst/>
                <a:gdLst/>
                <a:ahLst/>
                <a:cxnLst/>
                <a:rect r="r" b="b" t="t" l="l"/>
                <a:pathLst>
                  <a:path h="1312105" w="1312105">
                    <a:moveTo>
                      <a:pt x="79254" y="0"/>
                    </a:moveTo>
                    <a:lnTo>
                      <a:pt x="1232851" y="0"/>
                    </a:lnTo>
                    <a:cubicBezTo>
                      <a:pt x="1276622" y="0"/>
                      <a:pt x="1312105" y="35483"/>
                      <a:pt x="1312105" y="79254"/>
                    </a:cubicBezTo>
                    <a:lnTo>
                      <a:pt x="1312105" y="1232851"/>
                    </a:lnTo>
                    <a:cubicBezTo>
                      <a:pt x="1312105" y="1253871"/>
                      <a:pt x="1303755" y="1274029"/>
                      <a:pt x="1288892" y="1288892"/>
                    </a:cubicBezTo>
                    <a:cubicBezTo>
                      <a:pt x="1274029" y="1303755"/>
                      <a:pt x="1253871" y="1312105"/>
                      <a:pt x="1232851" y="1312105"/>
                    </a:cubicBezTo>
                    <a:lnTo>
                      <a:pt x="79254" y="1312105"/>
                    </a:lnTo>
                    <a:cubicBezTo>
                      <a:pt x="58235" y="1312105"/>
                      <a:pt x="38076" y="1303755"/>
                      <a:pt x="23213" y="1288892"/>
                    </a:cubicBezTo>
                    <a:cubicBezTo>
                      <a:pt x="8350" y="1274029"/>
                      <a:pt x="0" y="1253871"/>
                      <a:pt x="0" y="1232851"/>
                    </a:cubicBezTo>
                    <a:lnTo>
                      <a:pt x="0" y="79254"/>
                    </a:lnTo>
                    <a:cubicBezTo>
                      <a:pt x="0" y="58235"/>
                      <a:pt x="8350" y="38076"/>
                      <a:pt x="23213" y="23213"/>
                    </a:cubicBezTo>
                    <a:cubicBezTo>
                      <a:pt x="38076" y="8350"/>
                      <a:pt x="58235" y="0"/>
                      <a:pt x="79254" y="0"/>
                    </a:cubicBezTo>
                    <a:close/>
                  </a:path>
                </a:pathLst>
              </a:custGeom>
              <a:solidFill>
                <a:srgbClr val="FFFFFF"/>
              </a:solidFill>
            </p:spPr>
          </p:sp>
          <p:sp>
            <p:nvSpPr>
              <p:cNvPr name="TextBox 9" id="9"/>
              <p:cNvSpPr txBox="true"/>
              <p:nvPr/>
            </p:nvSpPr>
            <p:spPr>
              <a:xfrm>
                <a:off x="0" y="-66675"/>
                <a:ext cx="1312105" cy="1378780"/>
              </a:xfrm>
              <a:prstGeom prst="rect">
                <a:avLst/>
              </a:prstGeom>
            </p:spPr>
            <p:txBody>
              <a:bodyPr anchor="ctr" rtlCol="false" tIns="50800" lIns="50800" bIns="50800" rIns="50800"/>
              <a:lstStyle/>
              <a:p>
                <a:pPr algn="ctr">
                  <a:lnSpc>
                    <a:spcPts val="3184"/>
                  </a:lnSpc>
                </a:pPr>
              </a:p>
            </p:txBody>
          </p:sp>
        </p:grpSp>
        <p:sp>
          <p:nvSpPr>
            <p:cNvPr name="Freeform 10" id="10"/>
            <p:cNvSpPr/>
            <p:nvPr/>
          </p:nvSpPr>
          <p:spPr>
            <a:xfrm flipH="false" flipV="false" rot="0">
              <a:off x="981057" y="911717"/>
              <a:ext cx="4680420" cy="4819100"/>
            </a:xfrm>
            <a:custGeom>
              <a:avLst/>
              <a:gdLst/>
              <a:ahLst/>
              <a:cxnLst/>
              <a:rect r="r" b="b" t="t" l="l"/>
              <a:pathLst>
                <a:path h="4819100" w="4680420">
                  <a:moveTo>
                    <a:pt x="0" y="0"/>
                  </a:moveTo>
                  <a:lnTo>
                    <a:pt x="4680420" y="0"/>
                  </a:lnTo>
                  <a:lnTo>
                    <a:pt x="4680420" y="4819100"/>
                  </a:lnTo>
                  <a:lnTo>
                    <a:pt x="0" y="4819100"/>
                  </a:lnTo>
                  <a:lnTo>
                    <a:pt x="0" y="0"/>
                  </a:lnTo>
                  <a:close/>
                </a:path>
              </a:pathLst>
            </a:custGeom>
            <a:blipFill>
              <a:blip r:embed="rId3"/>
              <a:stretch>
                <a:fillRect l="0" t="0" r="0" b="0"/>
              </a:stretch>
            </a:blipFill>
          </p:spPr>
        </p:sp>
      </p:grpSp>
      <p:sp>
        <p:nvSpPr>
          <p:cNvPr name="TextBox 11" id="11"/>
          <p:cNvSpPr txBox="true"/>
          <p:nvPr/>
        </p:nvSpPr>
        <p:spPr>
          <a:xfrm rot="0">
            <a:off x="1028700" y="1556429"/>
            <a:ext cx="16230600" cy="1363396"/>
          </a:xfrm>
          <a:prstGeom prst="rect">
            <a:avLst/>
          </a:prstGeom>
        </p:spPr>
        <p:txBody>
          <a:bodyPr anchor="t" rtlCol="false" tIns="0" lIns="0" bIns="0" rIns="0">
            <a:spAutoFit/>
          </a:bodyPr>
          <a:lstStyle/>
          <a:p>
            <a:pPr algn="l">
              <a:lnSpc>
                <a:spcPts val="10427"/>
              </a:lnSpc>
            </a:pPr>
            <a:r>
              <a:rPr lang="en-US" sz="7448" spc="-357" b="true">
                <a:solidFill>
                  <a:srgbClr val="FFFFFF"/>
                </a:solidFill>
                <a:latin typeface="Telegraf Heavy"/>
                <a:ea typeface="Telegraf Heavy"/>
                <a:cs typeface="Telegraf Heavy"/>
                <a:sym typeface="Telegraf Heavy"/>
              </a:rPr>
              <a:t>PostgreSQL</a:t>
            </a:r>
          </a:p>
        </p:txBody>
      </p:sp>
      <p:sp>
        <p:nvSpPr>
          <p:cNvPr name="TextBox 12" id="12"/>
          <p:cNvSpPr txBox="true"/>
          <p:nvPr/>
        </p:nvSpPr>
        <p:spPr>
          <a:xfrm rot="0">
            <a:off x="1028700" y="800100"/>
            <a:ext cx="16230600" cy="1363396"/>
          </a:xfrm>
          <a:prstGeom prst="rect">
            <a:avLst/>
          </a:prstGeom>
        </p:spPr>
        <p:txBody>
          <a:bodyPr anchor="t" rtlCol="false" tIns="0" lIns="0" bIns="0" rIns="0">
            <a:spAutoFit/>
          </a:bodyPr>
          <a:lstStyle/>
          <a:p>
            <a:pPr algn="l">
              <a:lnSpc>
                <a:spcPts val="10427"/>
              </a:lnSpc>
            </a:pPr>
            <a:r>
              <a:rPr lang="en-US" b="true" sz="7448" spc="-357">
                <a:solidFill>
                  <a:srgbClr val="FFFFFF"/>
                </a:solidFill>
                <a:latin typeface="Telegraf Bold"/>
                <a:ea typeface="Telegraf Bold"/>
                <a:cs typeface="Telegraf Bold"/>
                <a:sym typeface="Telegraf Bold"/>
              </a:rPr>
              <a:t>SQL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1283" r="0" b="-6494"/>
            </a:stretch>
          </a:blipFill>
        </p:spPr>
      </p:sp>
      <p:sp>
        <p:nvSpPr>
          <p:cNvPr name="TextBox 3" id="3"/>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FFFFFF"/>
                </a:solidFill>
                <a:latin typeface="Telegraf Bold"/>
                <a:ea typeface="Telegraf Bold"/>
                <a:cs typeface="Telegraf Bold"/>
                <a:sym typeface="Telegraf Bold"/>
              </a:rPr>
              <a:t>Grupo </a:t>
            </a:r>
            <a:r>
              <a:rPr lang="en-US" b="true" sz="2274" spc="-109">
                <a:solidFill>
                  <a:srgbClr val="FFFFFF"/>
                </a:solidFill>
                <a:latin typeface="Telegraf Bold"/>
                <a:ea typeface="Telegraf Bold"/>
                <a:cs typeface="Telegraf Bold"/>
                <a:sym typeface="Telegraf Bold"/>
              </a:rPr>
              <a:t>BeMore</a:t>
            </a:r>
          </a:p>
        </p:txBody>
      </p:sp>
      <p:sp>
        <p:nvSpPr>
          <p:cNvPr name="AutoShape 4" id="4"/>
          <p:cNvSpPr/>
          <p:nvPr/>
        </p:nvSpPr>
        <p:spPr>
          <a:xfrm>
            <a:off x="0" y="9423645"/>
            <a:ext cx="15400161" cy="0"/>
          </a:xfrm>
          <a:prstGeom prst="line">
            <a:avLst/>
          </a:prstGeom>
          <a:ln cap="flat" w="28575">
            <a:solidFill>
              <a:srgbClr val="FFFFFF"/>
            </a:solidFill>
            <a:prstDash val="solid"/>
            <a:headEnd type="none" len="sm" w="sm"/>
            <a:tailEnd type="none" len="sm" w="sm"/>
          </a:ln>
        </p:spPr>
      </p:sp>
      <p:grpSp>
        <p:nvGrpSpPr>
          <p:cNvPr name="Group 5" id="5"/>
          <p:cNvGrpSpPr/>
          <p:nvPr/>
        </p:nvGrpSpPr>
        <p:grpSpPr>
          <a:xfrm rot="0">
            <a:off x="1028700" y="3400425"/>
            <a:ext cx="4981900" cy="4981900"/>
            <a:chOff x="0" y="0"/>
            <a:chExt cx="6642534" cy="6642534"/>
          </a:xfrm>
        </p:grpSpPr>
        <p:grpSp>
          <p:nvGrpSpPr>
            <p:cNvPr name="Group 6" id="6"/>
            <p:cNvGrpSpPr/>
            <p:nvPr/>
          </p:nvGrpSpPr>
          <p:grpSpPr>
            <a:xfrm rot="0">
              <a:off x="0" y="0"/>
              <a:ext cx="6642534" cy="6642534"/>
              <a:chOff x="0" y="0"/>
              <a:chExt cx="1312105" cy="1312105"/>
            </a:xfrm>
          </p:grpSpPr>
          <p:sp>
            <p:nvSpPr>
              <p:cNvPr name="Freeform 7" id="7"/>
              <p:cNvSpPr/>
              <p:nvPr/>
            </p:nvSpPr>
            <p:spPr>
              <a:xfrm flipH="false" flipV="false" rot="0">
                <a:off x="0" y="0"/>
                <a:ext cx="1312105" cy="1312105"/>
              </a:xfrm>
              <a:custGeom>
                <a:avLst/>
                <a:gdLst/>
                <a:ahLst/>
                <a:cxnLst/>
                <a:rect r="r" b="b" t="t" l="l"/>
                <a:pathLst>
                  <a:path h="1312105" w="1312105">
                    <a:moveTo>
                      <a:pt x="79254" y="0"/>
                    </a:moveTo>
                    <a:lnTo>
                      <a:pt x="1232851" y="0"/>
                    </a:lnTo>
                    <a:cubicBezTo>
                      <a:pt x="1276622" y="0"/>
                      <a:pt x="1312105" y="35483"/>
                      <a:pt x="1312105" y="79254"/>
                    </a:cubicBezTo>
                    <a:lnTo>
                      <a:pt x="1312105" y="1232851"/>
                    </a:lnTo>
                    <a:cubicBezTo>
                      <a:pt x="1312105" y="1253871"/>
                      <a:pt x="1303755" y="1274029"/>
                      <a:pt x="1288892" y="1288892"/>
                    </a:cubicBezTo>
                    <a:cubicBezTo>
                      <a:pt x="1274029" y="1303755"/>
                      <a:pt x="1253871" y="1312105"/>
                      <a:pt x="1232851" y="1312105"/>
                    </a:cubicBezTo>
                    <a:lnTo>
                      <a:pt x="79254" y="1312105"/>
                    </a:lnTo>
                    <a:cubicBezTo>
                      <a:pt x="58235" y="1312105"/>
                      <a:pt x="38076" y="1303755"/>
                      <a:pt x="23213" y="1288892"/>
                    </a:cubicBezTo>
                    <a:cubicBezTo>
                      <a:pt x="8350" y="1274029"/>
                      <a:pt x="0" y="1253871"/>
                      <a:pt x="0" y="1232851"/>
                    </a:cubicBezTo>
                    <a:lnTo>
                      <a:pt x="0" y="79254"/>
                    </a:lnTo>
                    <a:cubicBezTo>
                      <a:pt x="0" y="58235"/>
                      <a:pt x="8350" y="38076"/>
                      <a:pt x="23213" y="23213"/>
                    </a:cubicBezTo>
                    <a:cubicBezTo>
                      <a:pt x="38076" y="8350"/>
                      <a:pt x="58235" y="0"/>
                      <a:pt x="79254" y="0"/>
                    </a:cubicBezTo>
                    <a:close/>
                  </a:path>
                </a:pathLst>
              </a:custGeom>
              <a:solidFill>
                <a:srgbClr val="FFFFFF"/>
              </a:solidFill>
            </p:spPr>
          </p:sp>
          <p:sp>
            <p:nvSpPr>
              <p:cNvPr name="TextBox 8" id="8"/>
              <p:cNvSpPr txBox="true"/>
              <p:nvPr/>
            </p:nvSpPr>
            <p:spPr>
              <a:xfrm>
                <a:off x="0" y="-66675"/>
                <a:ext cx="1312105" cy="1378780"/>
              </a:xfrm>
              <a:prstGeom prst="rect">
                <a:avLst/>
              </a:prstGeom>
            </p:spPr>
            <p:txBody>
              <a:bodyPr anchor="ctr" rtlCol="false" tIns="50800" lIns="50800" bIns="50800" rIns="50800"/>
              <a:lstStyle/>
              <a:p>
                <a:pPr algn="ctr">
                  <a:lnSpc>
                    <a:spcPts val="3184"/>
                  </a:lnSpc>
                </a:pPr>
              </a:p>
            </p:txBody>
          </p:sp>
        </p:grpSp>
        <p:sp>
          <p:nvSpPr>
            <p:cNvPr name="Freeform 9" id="9"/>
            <p:cNvSpPr/>
            <p:nvPr/>
          </p:nvSpPr>
          <p:spPr>
            <a:xfrm flipH="false" flipV="false" rot="0">
              <a:off x="578067" y="578067"/>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1028700" y="1556429"/>
            <a:ext cx="16230600" cy="1363396"/>
          </a:xfrm>
          <a:prstGeom prst="rect">
            <a:avLst/>
          </a:prstGeom>
        </p:spPr>
        <p:txBody>
          <a:bodyPr anchor="t" rtlCol="false" tIns="0" lIns="0" bIns="0" rIns="0">
            <a:spAutoFit/>
          </a:bodyPr>
          <a:lstStyle/>
          <a:p>
            <a:pPr algn="l">
              <a:lnSpc>
                <a:spcPts val="10427"/>
              </a:lnSpc>
            </a:pPr>
            <a:r>
              <a:rPr lang="en-US" sz="7448" spc="-357" b="true">
                <a:solidFill>
                  <a:srgbClr val="FFFFFF"/>
                </a:solidFill>
                <a:latin typeface="Telegraf Heavy"/>
                <a:ea typeface="Telegraf Heavy"/>
                <a:cs typeface="Telegraf Heavy"/>
                <a:sym typeface="Telegraf Heavy"/>
              </a:rPr>
              <a:t>MongoDB</a:t>
            </a:r>
          </a:p>
        </p:txBody>
      </p:sp>
      <p:sp>
        <p:nvSpPr>
          <p:cNvPr name="TextBox 11" id="11"/>
          <p:cNvSpPr txBox="true"/>
          <p:nvPr/>
        </p:nvSpPr>
        <p:spPr>
          <a:xfrm rot="0">
            <a:off x="1028700" y="800100"/>
            <a:ext cx="16230600" cy="1363396"/>
          </a:xfrm>
          <a:prstGeom prst="rect">
            <a:avLst/>
          </a:prstGeom>
        </p:spPr>
        <p:txBody>
          <a:bodyPr anchor="t" rtlCol="false" tIns="0" lIns="0" bIns="0" rIns="0">
            <a:spAutoFit/>
          </a:bodyPr>
          <a:lstStyle/>
          <a:p>
            <a:pPr algn="l">
              <a:lnSpc>
                <a:spcPts val="10427"/>
              </a:lnSpc>
            </a:pPr>
            <a:r>
              <a:rPr lang="en-US" b="true" sz="7448" spc="-357">
                <a:solidFill>
                  <a:srgbClr val="FFFFFF"/>
                </a:solidFill>
                <a:latin typeface="Telegraf Bold"/>
                <a:ea typeface="Telegraf Bold"/>
                <a:cs typeface="Telegraf Bold"/>
                <a:sym typeface="Telegraf Bold"/>
              </a:rPr>
              <a:t>NOSQL</a:t>
            </a:r>
          </a:p>
        </p:txBody>
      </p:sp>
      <p:sp>
        <p:nvSpPr>
          <p:cNvPr name="TextBox 12" id="12"/>
          <p:cNvSpPr txBox="true"/>
          <p:nvPr/>
        </p:nvSpPr>
        <p:spPr>
          <a:xfrm rot="0">
            <a:off x="6296350" y="3590925"/>
            <a:ext cx="10502112" cy="2500465"/>
          </a:xfrm>
          <a:prstGeom prst="rect">
            <a:avLst/>
          </a:prstGeom>
        </p:spPr>
        <p:txBody>
          <a:bodyPr anchor="t" rtlCol="false" tIns="0" lIns="0" bIns="0" rIns="0">
            <a:spAutoFit/>
          </a:bodyPr>
          <a:lstStyle/>
          <a:p>
            <a:pPr algn="l">
              <a:lnSpc>
                <a:spcPts val="3919"/>
              </a:lnSpc>
              <a:spcBef>
                <a:spcPct val="0"/>
              </a:spcBef>
            </a:pPr>
            <a:r>
              <a:rPr lang="en-US" b="true" sz="2799" spc="-134">
                <a:solidFill>
                  <a:srgbClr val="FFFFFF"/>
                </a:solidFill>
                <a:latin typeface="Telegraf Bold"/>
                <a:ea typeface="Telegraf Bold"/>
                <a:cs typeface="Telegraf Bold"/>
                <a:sym typeface="Telegraf Bold"/>
              </a:rPr>
              <a:t>O dashboard utiliza o banco NoSQL MongoDB, permitindo flexibilidade e alta escalabilidade dos dados. As informações analíticas, como receitas mais usadas, energia média e distribuição de ingredientes, são consumidas diretamente do banco para alimentar gráficos e indicadores em tempo real com Chart.js.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10293940" y="2744981"/>
            <a:ext cx="7259282" cy="6226539"/>
          </a:xfrm>
          <a:custGeom>
            <a:avLst/>
            <a:gdLst/>
            <a:ahLst/>
            <a:cxnLst/>
            <a:rect r="r" b="b" t="t" l="l"/>
            <a:pathLst>
              <a:path h="6226539" w="7259282">
                <a:moveTo>
                  <a:pt x="0" y="0"/>
                </a:moveTo>
                <a:lnTo>
                  <a:pt x="7259282" y="0"/>
                </a:lnTo>
                <a:lnTo>
                  <a:pt x="7259282" y="6226539"/>
                </a:lnTo>
                <a:lnTo>
                  <a:pt x="0" y="6226539"/>
                </a:lnTo>
                <a:lnTo>
                  <a:pt x="0" y="0"/>
                </a:lnTo>
                <a:close/>
              </a:path>
            </a:pathLst>
          </a:custGeom>
          <a:blipFill>
            <a:blip r:embed="rId2"/>
            <a:stretch>
              <a:fillRect l="0" t="0" r="0" b="0"/>
            </a:stretch>
          </a:blipFill>
        </p:spPr>
      </p:sp>
      <p:sp>
        <p:nvSpPr>
          <p:cNvPr name="Freeform 5" id="5"/>
          <p:cNvSpPr/>
          <p:nvPr/>
        </p:nvSpPr>
        <p:spPr>
          <a:xfrm flipH="false" flipV="false" rot="0">
            <a:off x="281287" y="3474715"/>
            <a:ext cx="9174970" cy="5252846"/>
          </a:xfrm>
          <a:custGeom>
            <a:avLst/>
            <a:gdLst/>
            <a:ahLst/>
            <a:cxnLst/>
            <a:rect r="r" b="b" t="t" l="l"/>
            <a:pathLst>
              <a:path h="5252846" w="9174970">
                <a:moveTo>
                  <a:pt x="0" y="0"/>
                </a:moveTo>
                <a:lnTo>
                  <a:pt x="9174971" y="0"/>
                </a:lnTo>
                <a:lnTo>
                  <a:pt x="9174971" y="5252846"/>
                </a:lnTo>
                <a:lnTo>
                  <a:pt x="0" y="5252846"/>
                </a:lnTo>
                <a:lnTo>
                  <a:pt x="0" y="0"/>
                </a:lnTo>
                <a:close/>
              </a:path>
            </a:pathLst>
          </a:custGeom>
          <a:blipFill>
            <a:blip r:embed="rId3"/>
            <a:stretch>
              <a:fillRect l="0" t="0" r="0" b="0"/>
            </a:stretch>
          </a:blipFill>
        </p:spPr>
      </p:sp>
      <p:sp>
        <p:nvSpPr>
          <p:cNvPr name="TextBox 6" id="6"/>
          <p:cNvSpPr txBox="true"/>
          <p:nvPr/>
        </p:nvSpPr>
        <p:spPr>
          <a:xfrm rot="0">
            <a:off x="1028700" y="1138764"/>
            <a:ext cx="15557147"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Código MongoDB (MongoEngine) </a:t>
            </a:r>
          </a:p>
        </p:txBody>
      </p:sp>
      <p:sp>
        <p:nvSpPr>
          <p:cNvPr name="TextBox 7" id="7"/>
          <p:cNvSpPr txBox="true"/>
          <p:nvPr/>
        </p:nvSpPr>
        <p:spPr>
          <a:xfrm rot="0">
            <a:off x="1028700" y="382434"/>
            <a:ext cx="13143991" cy="1363329"/>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FRAGMENTO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1283" r="0" b="-6494"/>
            </a:stretch>
          </a:blipFill>
        </p:spPr>
      </p:sp>
      <p:sp>
        <p:nvSpPr>
          <p:cNvPr name="TextBox 3" id="3"/>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FFFFFF"/>
                </a:solidFill>
                <a:latin typeface="Telegraf Bold"/>
                <a:ea typeface="Telegraf Bold"/>
                <a:cs typeface="Telegraf Bold"/>
                <a:sym typeface="Telegraf Bold"/>
              </a:rPr>
              <a:t>Grupo </a:t>
            </a:r>
            <a:r>
              <a:rPr lang="en-US" b="true" sz="2274" spc="-109">
                <a:solidFill>
                  <a:srgbClr val="FFFFFF"/>
                </a:solidFill>
                <a:latin typeface="Telegraf Bold"/>
                <a:ea typeface="Telegraf Bold"/>
                <a:cs typeface="Telegraf Bold"/>
                <a:sym typeface="Telegraf Bold"/>
              </a:rPr>
              <a:t>BeMore</a:t>
            </a:r>
          </a:p>
        </p:txBody>
      </p:sp>
      <p:sp>
        <p:nvSpPr>
          <p:cNvPr name="AutoShape 4" id="4"/>
          <p:cNvSpPr/>
          <p:nvPr/>
        </p:nvSpPr>
        <p:spPr>
          <a:xfrm>
            <a:off x="0" y="9423645"/>
            <a:ext cx="15400161" cy="0"/>
          </a:xfrm>
          <a:prstGeom prst="line">
            <a:avLst/>
          </a:prstGeom>
          <a:ln cap="flat" w="28575">
            <a:solidFill>
              <a:srgbClr val="FFFFFF"/>
            </a:solidFill>
            <a:prstDash val="solid"/>
            <a:headEnd type="none" len="sm" w="sm"/>
            <a:tailEnd type="none" len="sm" w="sm"/>
          </a:ln>
        </p:spPr>
      </p:sp>
      <p:grpSp>
        <p:nvGrpSpPr>
          <p:cNvPr name="Group 5" id="5"/>
          <p:cNvGrpSpPr/>
          <p:nvPr/>
        </p:nvGrpSpPr>
        <p:grpSpPr>
          <a:xfrm rot="0">
            <a:off x="1084168" y="3121201"/>
            <a:ext cx="634721" cy="634721"/>
            <a:chOff x="0" y="0"/>
            <a:chExt cx="846295" cy="846295"/>
          </a:xfrm>
        </p:grpSpPr>
        <p:grpSp>
          <p:nvGrpSpPr>
            <p:cNvPr name="Group 6" id="6"/>
            <p:cNvGrpSpPr/>
            <p:nvPr/>
          </p:nvGrpSpPr>
          <p:grpSpPr>
            <a:xfrm rot="0">
              <a:off x="0" y="0"/>
              <a:ext cx="846295" cy="84629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sp>
          <p:nvSpPr>
            <p:cNvPr name="Freeform 9" id="9"/>
            <p:cNvSpPr/>
            <p:nvPr/>
          </p:nvSpPr>
          <p:spPr>
            <a:xfrm flipH="false" flipV="false" rot="0">
              <a:off x="150763" y="141975"/>
              <a:ext cx="562346" cy="562346"/>
            </a:xfrm>
            <a:custGeom>
              <a:avLst/>
              <a:gdLst/>
              <a:ahLst/>
              <a:cxnLst/>
              <a:rect r="r" b="b" t="t" l="l"/>
              <a:pathLst>
                <a:path h="562346" w="562346">
                  <a:moveTo>
                    <a:pt x="0" y="0"/>
                  </a:moveTo>
                  <a:lnTo>
                    <a:pt x="562346" y="0"/>
                  </a:lnTo>
                  <a:lnTo>
                    <a:pt x="562346" y="562346"/>
                  </a:lnTo>
                  <a:lnTo>
                    <a:pt x="0" y="562346"/>
                  </a:lnTo>
                  <a:lnTo>
                    <a:pt x="0" y="0"/>
                  </a:lnTo>
                  <a:close/>
                </a:path>
              </a:pathLst>
            </a:custGeom>
            <a:blipFill>
              <a:blip r:embed="rId3"/>
              <a:stretch>
                <a:fillRect l="0" t="0" r="0" b="0"/>
              </a:stretch>
            </a:blipFill>
          </p:spPr>
        </p:sp>
      </p:grpSp>
      <p:grpSp>
        <p:nvGrpSpPr>
          <p:cNvPr name="Group 10" id="10"/>
          <p:cNvGrpSpPr/>
          <p:nvPr/>
        </p:nvGrpSpPr>
        <p:grpSpPr>
          <a:xfrm rot="0">
            <a:off x="1084168" y="3831591"/>
            <a:ext cx="634721" cy="634721"/>
            <a:chOff x="0" y="0"/>
            <a:chExt cx="846295" cy="846295"/>
          </a:xfrm>
        </p:grpSpPr>
        <p:grpSp>
          <p:nvGrpSpPr>
            <p:cNvPr name="Group 11" id="11"/>
            <p:cNvGrpSpPr/>
            <p:nvPr/>
          </p:nvGrpSpPr>
          <p:grpSpPr>
            <a:xfrm rot="0">
              <a:off x="0" y="0"/>
              <a:ext cx="846295" cy="8462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sp>
          <p:nvSpPr>
            <p:cNvPr name="Freeform 14" id="14"/>
            <p:cNvSpPr/>
            <p:nvPr/>
          </p:nvSpPr>
          <p:spPr>
            <a:xfrm flipH="false" flipV="false" rot="0">
              <a:off x="143302" y="143302"/>
              <a:ext cx="559692" cy="559692"/>
            </a:xfrm>
            <a:custGeom>
              <a:avLst/>
              <a:gdLst/>
              <a:ahLst/>
              <a:cxnLst/>
              <a:rect r="r" b="b" t="t" l="l"/>
              <a:pathLst>
                <a:path h="559692" w="559692">
                  <a:moveTo>
                    <a:pt x="0" y="0"/>
                  </a:moveTo>
                  <a:lnTo>
                    <a:pt x="559691" y="0"/>
                  </a:lnTo>
                  <a:lnTo>
                    <a:pt x="559691" y="559691"/>
                  </a:lnTo>
                  <a:lnTo>
                    <a:pt x="0" y="559691"/>
                  </a:lnTo>
                  <a:lnTo>
                    <a:pt x="0" y="0"/>
                  </a:lnTo>
                  <a:close/>
                </a:path>
              </a:pathLst>
            </a:custGeom>
            <a:blipFill>
              <a:blip r:embed="rId4"/>
              <a:stretch>
                <a:fillRect l="0" t="0" r="0" b="0"/>
              </a:stretch>
            </a:blipFill>
          </p:spPr>
        </p:sp>
      </p:grpSp>
      <p:grpSp>
        <p:nvGrpSpPr>
          <p:cNvPr name="Group 15" id="15"/>
          <p:cNvGrpSpPr/>
          <p:nvPr/>
        </p:nvGrpSpPr>
        <p:grpSpPr>
          <a:xfrm rot="0">
            <a:off x="1090760" y="4541981"/>
            <a:ext cx="634721" cy="63472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18" id="18"/>
          <p:cNvGrpSpPr/>
          <p:nvPr/>
        </p:nvGrpSpPr>
        <p:grpSpPr>
          <a:xfrm rot="0">
            <a:off x="1090760" y="5252371"/>
            <a:ext cx="634721" cy="63472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21" id="21"/>
          <p:cNvGrpSpPr/>
          <p:nvPr/>
        </p:nvGrpSpPr>
        <p:grpSpPr>
          <a:xfrm rot="0">
            <a:off x="1084168" y="5962760"/>
            <a:ext cx="634721" cy="63472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24" id="24"/>
          <p:cNvGrpSpPr/>
          <p:nvPr/>
        </p:nvGrpSpPr>
        <p:grpSpPr>
          <a:xfrm rot="0">
            <a:off x="1084168" y="6673150"/>
            <a:ext cx="634721" cy="63472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27" id="27"/>
          <p:cNvGrpSpPr/>
          <p:nvPr/>
        </p:nvGrpSpPr>
        <p:grpSpPr>
          <a:xfrm rot="0">
            <a:off x="1090760" y="7383540"/>
            <a:ext cx="634721" cy="63472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30" id="30"/>
          <p:cNvGrpSpPr/>
          <p:nvPr/>
        </p:nvGrpSpPr>
        <p:grpSpPr>
          <a:xfrm rot="0">
            <a:off x="1090760" y="8093929"/>
            <a:ext cx="634721" cy="63472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sp>
        <p:nvSpPr>
          <p:cNvPr name="Freeform 33" id="33"/>
          <p:cNvSpPr/>
          <p:nvPr/>
        </p:nvSpPr>
        <p:spPr>
          <a:xfrm flipH="false" flipV="false" rot="0">
            <a:off x="1147213" y="4598434"/>
            <a:ext cx="521814" cy="521814"/>
          </a:xfrm>
          <a:custGeom>
            <a:avLst/>
            <a:gdLst/>
            <a:ahLst/>
            <a:cxnLst/>
            <a:rect r="r" b="b" t="t" l="l"/>
            <a:pathLst>
              <a:path h="521814" w="521814">
                <a:moveTo>
                  <a:pt x="0" y="0"/>
                </a:moveTo>
                <a:lnTo>
                  <a:pt x="521815" y="0"/>
                </a:lnTo>
                <a:lnTo>
                  <a:pt x="521815" y="521815"/>
                </a:lnTo>
                <a:lnTo>
                  <a:pt x="0" y="521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1221285" y="5372857"/>
            <a:ext cx="373672" cy="393748"/>
          </a:xfrm>
          <a:custGeom>
            <a:avLst/>
            <a:gdLst/>
            <a:ahLst/>
            <a:cxnLst/>
            <a:rect r="r" b="b" t="t" l="l"/>
            <a:pathLst>
              <a:path h="393748" w="373672">
                <a:moveTo>
                  <a:pt x="0" y="0"/>
                </a:moveTo>
                <a:lnTo>
                  <a:pt x="373671" y="0"/>
                </a:lnTo>
                <a:lnTo>
                  <a:pt x="373671" y="393748"/>
                </a:lnTo>
                <a:lnTo>
                  <a:pt x="0" y="393748"/>
                </a:lnTo>
                <a:lnTo>
                  <a:pt x="0" y="0"/>
                </a:lnTo>
                <a:close/>
              </a:path>
            </a:pathLst>
          </a:custGeom>
          <a:blipFill>
            <a:blip r:embed="rId7"/>
            <a:stretch>
              <a:fillRect l="-326810" t="-158264" r="-13089" b="-159206"/>
            </a:stretch>
          </a:blipFill>
        </p:spPr>
      </p:sp>
      <p:sp>
        <p:nvSpPr>
          <p:cNvPr name="Freeform 35" id="35"/>
          <p:cNvSpPr/>
          <p:nvPr/>
        </p:nvSpPr>
        <p:spPr>
          <a:xfrm flipH="false" flipV="false" rot="0">
            <a:off x="1230623" y="6102623"/>
            <a:ext cx="354995" cy="354995"/>
          </a:xfrm>
          <a:custGeom>
            <a:avLst/>
            <a:gdLst/>
            <a:ahLst/>
            <a:cxnLst/>
            <a:rect r="r" b="b" t="t" l="l"/>
            <a:pathLst>
              <a:path h="354995" w="354995">
                <a:moveTo>
                  <a:pt x="0" y="0"/>
                </a:moveTo>
                <a:lnTo>
                  <a:pt x="354995" y="0"/>
                </a:lnTo>
                <a:lnTo>
                  <a:pt x="354995" y="354995"/>
                </a:lnTo>
                <a:lnTo>
                  <a:pt x="0" y="354995"/>
                </a:lnTo>
                <a:lnTo>
                  <a:pt x="0" y="0"/>
                </a:lnTo>
                <a:close/>
              </a:path>
            </a:pathLst>
          </a:custGeom>
          <a:blipFill>
            <a:blip r:embed="rId8"/>
            <a:stretch>
              <a:fillRect l="0" t="0" r="0" b="0"/>
            </a:stretch>
          </a:blipFill>
        </p:spPr>
      </p:sp>
      <p:sp>
        <p:nvSpPr>
          <p:cNvPr name="Freeform 36" id="36"/>
          <p:cNvSpPr/>
          <p:nvPr/>
        </p:nvSpPr>
        <p:spPr>
          <a:xfrm flipH="false" flipV="false" rot="0">
            <a:off x="1230623" y="6807794"/>
            <a:ext cx="365434" cy="365434"/>
          </a:xfrm>
          <a:custGeom>
            <a:avLst/>
            <a:gdLst/>
            <a:ahLst/>
            <a:cxnLst/>
            <a:rect r="r" b="b" t="t" l="l"/>
            <a:pathLst>
              <a:path h="365434" w="365434">
                <a:moveTo>
                  <a:pt x="0" y="0"/>
                </a:moveTo>
                <a:lnTo>
                  <a:pt x="365434" y="0"/>
                </a:lnTo>
                <a:lnTo>
                  <a:pt x="365434" y="365434"/>
                </a:lnTo>
                <a:lnTo>
                  <a:pt x="0" y="365434"/>
                </a:lnTo>
                <a:lnTo>
                  <a:pt x="0" y="0"/>
                </a:lnTo>
                <a:close/>
              </a:path>
            </a:pathLst>
          </a:custGeom>
          <a:blipFill>
            <a:blip r:embed="rId9"/>
            <a:stretch>
              <a:fillRect l="0" t="0" r="0" b="0"/>
            </a:stretch>
          </a:blipFill>
        </p:spPr>
      </p:sp>
      <p:sp>
        <p:nvSpPr>
          <p:cNvPr name="Freeform 37" id="37"/>
          <p:cNvSpPr/>
          <p:nvPr/>
        </p:nvSpPr>
        <p:spPr>
          <a:xfrm flipH="false" flipV="false" rot="0">
            <a:off x="1198266" y="7491046"/>
            <a:ext cx="419708" cy="419708"/>
          </a:xfrm>
          <a:custGeom>
            <a:avLst/>
            <a:gdLst/>
            <a:ahLst/>
            <a:cxnLst/>
            <a:rect r="r" b="b" t="t" l="l"/>
            <a:pathLst>
              <a:path h="419708" w="419708">
                <a:moveTo>
                  <a:pt x="0" y="0"/>
                </a:moveTo>
                <a:lnTo>
                  <a:pt x="419709" y="0"/>
                </a:lnTo>
                <a:lnTo>
                  <a:pt x="419709" y="419709"/>
                </a:lnTo>
                <a:lnTo>
                  <a:pt x="0" y="419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8" id="38"/>
          <p:cNvSpPr/>
          <p:nvPr/>
        </p:nvSpPr>
        <p:spPr>
          <a:xfrm flipH="false" flipV="false" rot="0">
            <a:off x="1191740" y="8188499"/>
            <a:ext cx="432761" cy="445583"/>
          </a:xfrm>
          <a:custGeom>
            <a:avLst/>
            <a:gdLst/>
            <a:ahLst/>
            <a:cxnLst/>
            <a:rect r="r" b="b" t="t" l="l"/>
            <a:pathLst>
              <a:path h="445583" w="432761">
                <a:moveTo>
                  <a:pt x="0" y="0"/>
                </a:moveTo>
                <a:lnTo>
                  <a:pt x="432761" y="0"/>
                </a:lnTo>
                <a:lnTo>
                  <a:pt x="432761" y="445583"/>
                </a:lnTo>
                <a:lnTo>
                  <a:pt x="0" y="445583"/>
                </a:lnTo>
                <a:lnTo>
                  <a:pt x="0" y="0"/>
                </a:lnTo>
                <a:close/>
              </a:path>
            </a:pathLst>
          </a:custGeom>
          <a:blipFill>
            <a:blip r:embed="rId12"/>
            <a:stretch>
              <a:fillRect l="0" t="0" r="0" b="0"/>
            </a:stretch>
          </a:blipFill>
        </p:spPr>
      </p:sp>
      <p:grpSp>
        <p:nvGrpSpPr>
          <p:cNvPr name="Group 39" id="39"/>
          <p:cNvGrpSpPr/>
          <p:nvPr/>
        </p:nvGrpSpPr>
        <p:grpSpPr>
          <a:xfrm rot="0">
            <a:off x="8667333" y="3121201"/>
            <a:ext cx="634721" cy="634721"/>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42" id="42"/>
          <p:cNvGrpSpPr/>
          <p:nvPr/>
        </p:nvGrpSpPr>
        <p:grpSpPr>
          <a:xfrm rot="0">
            <a:off x="8667333" y="3831591"/>
            <a:ext cx="634721" cy="63472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4" id="44"/>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45" id="45"/>
          <p:cNvGrpSpPr/>
          <p:nvPr/>
        </p:nvGrpSpPr>
        <p:grpSpPr>
          <a:xfrm rot="0">
            <a:off x="8667333" y="4541981"/>
            <a:ext cx="634721" cy="63472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7" id="47"/>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48" id="48"/>
          <p:cNvGrpSpPr/>
          <p:nvPr/>
        </p:nvGrpSpPr>
        <p:grpSpPr>
          <a:xfrm rot="0">
            <a:off x="8667333" y="5252371"/>
            <a:ext cx="634721" cy="63472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0" id="50"/>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51" id="51"/>
          <p:cNvGrpSpPr/>
          <p:nvPr/>
        </p:nvGrpSpPr>
        <p:grpSpPr>
          <a:xfrm rot="0">
            <a:off x="8667333" y="5963292"/>
            <a:ext cx="634721" cy="63472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3" id="53"/>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grpSp>
        <p:nvGrpSpPr>
          <p:cNvPr name="Group 54" id="54"/>
          <p:cNvGrpSpPr/>
          <p:nvPr/>
        </p:nvGrpSpPr>
        <p:grpSpPr>
          <a:xfrm rot="0">
            <a:off x="8667333" y="6674213"/>
            <a:ext cx="634721" cy="634721"/>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6" id="56"/>
            <p:cNvSpPr txBox="true"/>
            <p:nvPr/>
          </p:nvSpPr>
          <p:spPr>
            <a:xfrm>
              <a:off x="76200" y="9525"/>
              <a:ext cx="660400" cy="727075"/>
            </a:xfrm>
            <a:prstGeom prst="rect">
              <a:avLst/>
            </a:prstGeom>
          </p:spPr>
          <p:txBody>
            <a:bodyPr anchor="ctr" rtlCol="false" tIns="50800" lIns="50800" bIns="50800" rIns="50800"/>
            <a:lstStyle/>
            <a:p>
              <a:pPr algn="ctr">
                <a:lnSpc>
                  <a:spcPts val="3184"/>
                </a:lnSpc>
              </a:pPr>
            </a:p>
          </p:txBody>
        </p:sp>
      </p:grpSp>
      <p:sp>
        <p:nvSpPr>
          <p:cNvPr name="Freeform 57" id="57"/>
          <p:cNvSpPr/>
          <p:nvPr/>
        </p:nvSpPr>
        <p:spPr>
          <a:xfrm flipH="false" flipV="false" rot="0">
            <a:off x="8792667" y="3246536"/>
            <a:ext cx="384052" cy="384052"/>
          </a:xfrm>
          <a:custGeom>
            <a:avLst/>
            <a:gdLst/>
            <a:ahLst/>
            <a:cxnLst/>
            <a:rect r="r" b="b" t="t" l="l"/>
            <a:pathLst>
              <a:path h="384052" w="384052">
                <a:moveTo>
                  <a:pt x="0" y="0"/>
                </a:moveTo>
                <a:lnTo>
                  <a:pt x="384053" y="0"/>
                </a:lnTo>
                <a:lnTo>
                  <a:pt x="384053" y="384052"/>
                </a:lnTo>
                <a:lnTo>
                  <a:pt x="0" y="384052"/>
                </a:lnTo>
                <a:lnTo>
                  <a:pt x="0" y="0"/>
                </a:lnTo>
                <a:close/>
              </a:path>
            </a:pathLst>
          </a:custGeom>
          <a:blipFill>
            <a:blip r:embed="rId13"/>
            <a:stretch>
              <a:fillRect l="0" t="0" r="0" b="0"/>
            </a:stretch>
          </a:blipFill>
        </p:spPr>
      </p:sp>
      <p:sp>
        <p:nvSpPr>
          <p:cNvPr name="Freeform 58" id="58"/>
          <p:cNvSpPr/>
          <p:nvPr/>
        </p:nvSpPr>
        <p:spPr>
          <a:xfrm flipH="false" flipV="false" rot="0">
            <a:off x="8749060" y="3913318"/>
            <a:ext cx="471268" cy="471268"/>
          </a:xfrm>
          <a:custGeom>
            <a:avLst/>
            <a:gdLst/>
            <a:ahLst/>
            <a:cxnLst/>
            <a:rect r="r" b="b" t="t" l="l"/>
            <a:pathLst>
              <a:path h="471268" w="471268">
                <a:moveTo>
                  <a:pt x="0" y="0"/>
                </a:moveTo>
                <a:lnTo>
                  <a:pt x="471267" y="0"/>
                </a:lnTo>
                <a:lnTo>
                  <a:pt x="471267" y="471268"/>
                </a:lnTo>
                <a:lnTo>
                  <a:pt x="0" y="471268"/>
                </a:lnTo>
                <a:lnTo>
                  <a:pt x="0" y="0"/>
                </a:lnTo>
                <a:close/>
              </a:path>
            </a:pathLst>
          </a:custGeom>
          <a:blipFill>
            <a:blip r:embed="rId14"/>
            <a:stretch>
              <a:fillRect l="0" t="0" r="0" b="0"/>
            </a:stretch>
          </a:blipFill>
        </p:spPr>
      </p:sp>
      <p:sp>
        <p:nvSpPr>
          <p:cNvPr name="Freeform 59" id="59"/>
          <p:cNvSpPr/>
          <p:nvPr/>
        </p:nvSpPr>
        <p:spPr>
          <a:xfrm flipH="false" flipV="false" rot="0">
            <a:off x="8792667" y="4659598"/>
            <a:ext cx="396281" cy="399487"/>
          </a:xfrm>
          <a:custGeom>
            <a:avLst/>
            <a:gdLst/>
            <a:ahLst/>
            <a:cxnLst/>
            <a:rect r="r" b="b" t="t" l="l"/>
            <a:pathLst>
              <a:path h="399487" w="396281">
                <a:moveTo>
                  <a:pt x="0" y="0"/>
                </a:moveTo>
                <a:lnTo>
                  <a:pt x="396281" y="0"/>
                </a:lnTo>
                <a:lnTo>
                  <a:pt x="396281" y="399487"/>
                </a:lnTo>
                <a:lnTo>
                  <a:pt x="0" y="399487"/>
                </a:lnTo>
                <a:lnTo>
                  <a:pt x="0" y="0"/>
                </a:lnTo>
                <a:close/>
              </a:path>
            </a:pathLst>
          </a:custGeom>
          <a:blipFill>
            <a:blip r:embed="rId15"/>
            <a:stretch>
              <a:fillRect l="-12870" t="-104701" r="-201051" b="-106701"/>
            </a:stretch>
          </a:blipFill>
        </p:spPr>
      </p:sp>
      <p:sp>
        <p:nvSpPr>
          <p:cNvPr name="Freeform 60" id="60"/>
          <p:cNvSpPr/>
          <p:nvPr/>
        </p:nvSpPr>
        <p:spPr>
          <a:xfrm flipH="false" flipV="false" rot="0">
            <a:off x="8783969" y="5376727"/>
            <a:ext cx="401449" cy="401449"/>
          </a:xfrm>
          <a:custGeom>
            <a:avLst/>
            <a:gdLst/>
            <a:ahLst/>
            <a:cxnLst/>
            <a:rect r="r" b="b" t="t" l="l"/>
            <a:pathLst>
              <a:path h="401449" w="401449">
                <a:moveTo>
                  <a:pt x="0" y="0"/>
                </a:moveTo>
                <a:lnTo>
                  <a:pt x="401449" y="0"/>
                </a:lnTo>
                <a:lnTo>
                  <a:pt x="401449" y="401449"/>
                </a:lnTo>
                <a:lnTo>
                  <a:pt x="0" y="401449"/>
                </a:lnTo>
                <a:lnTo>
                  <a:pt x="0" y="0"/>
                </a:lnTo>
                <a:close/>
              </a:path>
            </a:pathLst>
          </a:custGeom>
          <a:blipFill>
            <a:blip r:embed="rId16"/>
            <a:stretch>
              <a:fillRect l="0" t="0" r="0" b="0"/>
            </a:stretch>
          </a:blipFill>
        </p:spPr>
      </p:sp>
      <p:sp>
        <p:nvSpPr>
          <p:cNvPr name="Freeform 61" id="61"/>
          <p:cNvSpPr/>
          <p:nvPr/>
        </p:nvSpPr>
        <p:spPr>
          <a:xfrm flipH="false" flipV="false" rot="0">
            <a:off x="8772840" y="6068267"/>
            <a:ext cx="423707" cy="423707"/>
          </a:xfrm>
          <a:custGeom>
            <a:avLst/>
            <a:gdLst/>
            <a:ahLst/>
            <a:cxnLst/>
            <a:rect r="r" b="b" t="t" l="l"/>
            <a:pathLst>
              <a:path h="423707" w="423707">
                <a:moveTo>
                  <a:pt x="0" y="0"/>
                </a:moveTo>
                <a:lnTo>
                  <a:pt x="423707" y="0"/>
                </a:lnTo>
                <a:lnTo>
                  <a:pt x="423707" y="423708"/>
                </a:lnTo>
                <a:lnTo>
                  <a:pt x="0" y="423708"/>
                </a:lnTo>
                <a:lnTo>
                  <a:pt x="0" y="0"/>
                </a:lnTo>
                <a:close/>
              </a:path>
            </a:pathLst>
          </a:custGeom>
          <a:blipFill>
            <a:blip r:embed="rId17"/>
            <a:stretch>
              <a:fillRect l="0" t="0" r="0" b="0"/>
            </a:stretch>
          </a:blipFill>
        </p:spPr>
      </p:sp>
      <p:sp>
        <p:nvSpPr>
          <p:cNvPr name="Freeform 62" id="62"/>
          <p:cNvSpPr/>
          <p:nvPr/>
        </p:nvSpPr>
        <p:spPr>
          <a:xfrm flipH="false" flipV="false" rot="0">
            <a:off x="8777449" y="6784329"/>
            <a:ext cx="414489" cy="414489"/>
          </a:xfrm>
          <a:custGeom>
            <a:avLst/>
            <a:gdLst/>
            <a:ahLst/>
            <a:cxnLst/>
            <a:rect r="r" b="b" t="t" l="l"/>
            <a:pathLst>
              <a:path h="414489" w="414489">
                <a:moveTo>
                  <a:pt x="0" y="0"/>
                </a:moveTo>
                <a:lnTo>
                  <a:pt x="414489" y="0"/>
                </a:lnTo>
                <a:lnTo>
                  <a:pt x="414489" y="414490"/>
                </a:lnTo>
                <a:lnTo>
                  <a:pt x="0" y="414490"/>
                </a:lnTo>
                <a:lnTo>
                  <a:pt x="0" y="0"/>
                </a:lnTo>
                <a:close/>
              </a:path>
            </a:pathLst>
          </a:custGeom>
          <a:blipFill>
            <a:blip r:embed="rId18"/>
            <a:stretch>
              <a:fillRect l="0" t="0" r="0" b="0"/>
            </a:stretch>
          </a:blipFill>
        </p:spPr>
      </p:sp>
      <p:sp>
        <p:nvSpPr>
          <p:cNvPr name="TextBox 63" id="63"/>
          <p:cNvSpPr txBox="true"/>
          <p:nvPr/>
        </p:nvSpPr>
        <p:spPr>
          <a:xfrm rot="0">
            <a:off x="1885950" y="3245806"/>
            <a:ext cx="5937085" cy="5337949"/>
          </a:xfrm>
          <a:prstGeom prst="rect">
            <a:avLst/>
          </a:prstGeom>
        </p:spPr>
        <p:txBody>
          <a:bodyPr anchor="t" rtlCol="false" tIns="0" lIns="0" bIns="0" rIns="0">
            <a:spAutoFit/>
          </a:bodyPr>
          <a:lstStyle/>
          <a:p>
            <a:pPr algn="l">
              <a:lnSpc>
                <a:spcPts val="2799"/>
              </a:lnSpc>
            </a:pPr>
            <a:r>
              <a:rPr lang="en-US" sz="2799" spc="-134" b="true">
                <a:solidFill>
                  <a:srgbClr val="FFFFFF"/>
                </a:solidFill>
                <a:latin typeface="Telegraf Bold"/>
                <a:ea typeface="Telegraf Bold"/>
                <a:cs typeface="Telegraf Bold"/>
                <a:sym typeface="Telegraf Bold"/>
              </a:rPr>
              <a:t>Visual Studio Code</a:t>
            </a:r>
            <a:r>
              <a:rPr lang="en-US" sz="2799" spc="-134">
                <a:solidFill>
                  <a:srgbClr val="FFFFFF"/>
                </a:solidFill>
                <a:latin typeface="Telegraf"/>
                <a:ea typeface="Telegraf"/>
                <a:cs typeface="Telegraf"/>
                <a:sym typeface="Telegraf"/>
              </a:rPr>
              <a:t> -</a:t>
            </a:r>
            <a:r>
              <a:rPr lang="en-US" sz="2799" spc="-134" b="true">
                <a:solidFill>
                  <a:srgbClr val="FFFFFF"/>
                </a:solidFill>
                <a:latin typeface="Telegraf Bold"/>
                <a:ea typeface="Telegraf Bold"/>
                <a:cs typeface="Telegraf Bold"/>
                <a:sym typeface="Telegraf Bold"/>
              </a:rPr>
              <a:t> </a:t>
            </a:r>
            <a:r>
              <a:rPr lang="en-US" sz="2799" spc="-134">
                <a:solidFill>
                  <a:srgbClr val="FFFFFF"/>
                </a:solidFill>
                <a:latin typeface="Telegraf"/>
                <a:ea typeface="Telegraf"/>
                <a:cs typeface="Telegraf"/>
                <a:sym typeface="Telegraf"/>
              </a:rPr>
              <a:t>Editor de Códigos</a:t>
            </a:r>
            <a:r>
              <a:rPr lang="en-US" sz="2799" spc="-134" b="true">
                <a:solidFill>
                  <a:srgbClr val="FFFFFF"/>
                </a:solidFill>
                <a:latin typeface="Telegraf Bold"/>
                <a:ea typeface="Telegraf Bold"/>
                <a:cs typeface="Telegraf Bold"/>
                <a:sym typeface="Telegraf Bold"/>
              </a:rPr>
              <a:t>​</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Python</a:t>
            </a:r>
            <a:r>
              <a:rPr lang="en-US" sz="2799" spc="-134">
                <a:solidFill>
                  <a:srgbClr val="FFFFFF"/>
                </a:solidFill>
                <a:latin typeface="Telegraf"/>
                <a:ea typeface="Telegraf"/>
                <a:cs typeface="Telegraf"/>
                <a:sym typeface="Telegraf"/>
              </a:rPr>
              <a:t> – Linguagem de Programação</a:t>
            </a:r>
            <a:r>
              <a:rPr lang="en-US" sz="2799" spc="-134" b="true">
                <a:solidFill>
                  <a:srgbClr val="FFFFFF"/>
                </a:solidFill>
                <a:latin typeface="Telegraf Bold"/>
                <a:ea typeface="Telegraf Bold"/>
                <a:cs typeface="Telegraf Bold"/>
                <a:sym typeface="Telegraf Bold"/>
              </a:rPr>
              <a:t>​</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MongoDB</a:t>
            </a:r>
            <a:r>
              <a:rPr lang="en-US" sz="2799" spc="-134">
                <a:solidFill>
                  <a:srgbClr val="FFFFFF"/>
                </a:solidFill>
                <a:latin typeface="Telegraf"/>
                <a:ea typeface="Telegraf"/>
                <a:cs typeface="Telegraf"/>
                <a:sym typeface="Telegraf"/>
              </a:rPr>
              <a:t> - Banco de Dados​</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Fathon</a:t>
            </a:r>
            <a:r>
              <a:rPr lang="en-US" sz="2799" spc="-134">
                <a:solidFill>
                  <a:srgbClr val="FFFFFF"/>
                </a:solidFill>
                <a:latin typeface="Telegraf"/>
                <a:ea typeface="Telegraf"/>
                <a:cs typeface="Telegraf"/>
                <a:sym typeface="Telegraf"/>
              </a:rPr>
              <a:t> - Anotador Virtual​</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Trello</a:t>
            </a:r>
            <a:r>
              <a:rPr lang="en-US" sz="2799" spc="-134">
                <a:solidFill>
                  <a:srgbClr val="FFFFFF"/>
                </a:solidFill>
                <a:latin typeface="Telegraf"/>
                <a:ea typeface="Telegraf"/>
                <a:cs typeface="Telegraf"/>
                <a:sym typeface="Telegraf"/>
              </a:rPr>
              <a:t> - Gerenciamento de Projeto​</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Figma </a:t>
            </a:r>
            <a:r>
              <a:rPr lang="en-US" sz="2799" spc="-134">
                <a:solidFill>
                  <a:srgbClr val="FFFFFF"/>
                </a:solidFill>
                <a:latin typeface="Telegraf"/>
                <a:ea typeface="Telegraf"/>
                <a:cs typeface="Telegraf"/>
                <a:sym typeface="Telegraf"/>
              </a:rPr>
              <a:t>- Ferramenta de Design​</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Canva – Ferramenta de Design</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Postgres - Banco de dados Relacional</a:t>
            </a:r>
          </a:p>
        </p:txBody>
      </p:sp>
      <p:sp>
        <p:nvSpPr>
          <p:cNvPr name="TextBox 64" id="64"/>
          <p:cNvSpPr txBox="true"/>
          <p:nvPr/>
        </p:nvSpPr>
        <p:spPr>
          <a:xfrm rot="0">
            <a:off x="1028700" y="1556429"/>
            <a:ext cx="11817054" cy="1363329"/>
          </a:xfrm>
          <a:prstGeom prst="rect">
            <a:avLst/>
          </a:prstGeom>
        </p:spPr>
        <p:txBody>
          <a:bodyPr anchor="t" rtlCol="false" tIns="0" lIns="0" bIns="0" rIns="0">
            <a:spAutoFit/>
          </a:bodyPr>
          <a:lstStyle/>
          <a:p>
            <a:pPr algn="l">
              <a:lnSpc>
                <a:spcPts val="10427"/>
              </a:lnSpc>
            </a:pPr>
            <a:r>
              <a:rPr lang="en-US" sz="7448" spc="-357" b="true">
                <a:solidFill>
                  <a:srgbClr val="FFFFFF"/>
                </a:solidFill>
                <a:latin typeface="Telegraf Heavy"/>
                <a:ea typeface="Telegraf Heavy"/>
                <a:cs typeface="Telegraf Heavy"/>
                <a:sym typeface="Telegraf Heavy"/>
              </a:rPr>
              <a:t>Utilizadas</a:t>
            </a:r>
          </a:p>
        </p:txBody>
      </p:sp>
      <p:sp>
        <p:nvSpPr>
          <p:cNvPr name="TextBox 65" id="65"/>
          <p:cNvSpPr txBox="true"/>
          <p:nvPr/>
        </p:nvSpPr>
        <p:spPr>
          <a:xfrm rot="0">
            <a:off x="1028700" y="800100"/>
            <a:ext cx="11817054" cy="1363329"/>
          </a:xfrm>
          <a:prstGeom prst="rect">
            <a:avLst/>
          </a:prstGeom>
        </p:spPr>
        <p:txBody>
          <a:bodyPr anchor="t" rtlCol="false" tIns="0" lIns="0" bIns="0" rIns="0">
            <a:spAutoFit/>
          </a:bodyPr>
          <a:lstStyle/>
          <a:p>
            <a:pPr algn="l">
              <a:lnSpc>
                <a:spcPts val="10427"/>
              </a:lnSpc>
            </a:pPr>
            <a:r>
              <a:rPr lang="en-US" b="true" sz="7448" spc="-357">
                <a:solidFill>
                  <a:srgbClr val="FFFFFF"/>
                </a:solidFill>
                <a:latin typeface="Telegraf Bold"/>
                <a:ea typeface="Telegraf Bold"/>
                <a:cs typeface="Telegraf Bold"/>
                <a:sym typeface="Telegraf Bold"/>
              </a:rPr>
              <a:t>TECNOLOGIAS</a:t>
            </a:r>
          </a:p>
        </p:txBody>
      </p:sp>
      <p:sp>
        <p:nvSpPr>
          <p:cNvPr name="TextBox 66" id="66"/>
          <p:cNvSpPr txBox="true"/>
          <p:nvPr/>
        </p:nvSpPr>
        <p:spPr>
          <a:xfrm rot="0">
            <a:off x="9429750" y="3245806"/>
            <a:ext cx="5976938" cy="4281170"/>
          </a:xfrm>
          <a:prstGeom prst="rect">
            <a:avLst/>
          </a:prstGeom>
        </p:spPr>
        <p:txBody>
          <a:bodyPr anchor="t" rtlCol="false" tIns="0" lIns="0" bIns="0" rIns="0">
            <a:spAutoFit/>
          </a:bodyPr>
          <a:lstStyle/>
          <a:p>
            <a:pPr algn="l">
              <a:lnSpc>
                <a:spcPts val="2799"/>
              </a:lnSpc>
            </a:pPr>
            <a:r>
              <a:rPr lang="en-US" sz="2799" spc="-134" b="true">
                <a:solidFill>
                  <a:srgbClr val="FFFFFF"/>
                </a:solidFill>
                <a:latin typeface="Telegraf Bold"/>
                <a:ea typeface="Telegraf Bold"/>
                <a:cs typeface="Telegraf Bold"/>
                <a:sym typeface="Telegraf Bold"/>
              </a:rPr>
              <a:t>Notion - Gerenciamento de Arquivos​</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Google Docs - Documentos​</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MindMeister - Diagramas​</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GitHub - Repositorio e Versionamento​</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Bootstrap - Biblioteca Frontend​</a:t>
            </a:r>
          </a:p>
          <a:p>
            <a:pPr algn="l">
              <a:lnSpc>
                <a:spcPts val="2799"/>
              </a:lnSpc>
            </a:pPr>
          </a:p>
          <a:p>
            <a:pPr algn="l">
              <a:lnSpc>
                <a:spcPts val="2799"/>
              </a:lnSpc>
            </a:pPr>
            <a:r>
              <a:rPr lang="en-US" sz="2799" spc="-134" b="true">
                <a:solidFill>
                  <a:srgbClr val="FFFFFF"/>
                </a:solidFill>
                <a:latin typeface="Telegraf Bold"/>
                <a:ea typeface="Telegraf Bold"/>
                <a:cs typeface="Telegraf Bold"/>
                <a:sym typeface="Telegraf Bold"/>
              </a:rPr>
              <a:t>Google Meet - Vídeoconferência</a:t>
            </a:r>
          </a:p>
          <a:p>
            <a:pPr algn="l">
              <a:lnSpc>
                <a:spcPts val="279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9934597" y="1665288"/>
            <a:ext cx="7324703" cy="6956424"/>
          </a:xfrm>
          <a:custGeom>
            <a:avLst/>
            <a:gdLst/>
            <a:ahLst/>
            <a:cxnLst/>
            <a:rect r="r" b="b" t="t" l="l"/>
            <a:pathLst>
              <a:path h="6956424" w="7324703">
                <a:moveTo>
                  <a:pt x="0" y="0"/>
                </a:moveTo>
                <a:lnTo>
                  <a:pt x="7324703" y="0"/>
                </a:lnTo>
                <a:lnTo>
                  <a:pt x="7324703" y="6956424"/>
                </a:lnTo>
                <a:lnTo>
                  <a:pt x="0" y="6956424"/>
                </a:lnTo>
                <a:lnTo>
                  <a:pt x="0" y="0"/>
                </a:lnTo>
                <a:close/>
              </a:path>
            </a:pathLst>
          </a:custGeom>
          <a:blipFill>
            <a:blip r:embed="rId2"/>
            <a:stretch>
              <a:fillRect l="-6747" t="-7181" r="-6508" b="-6853"/>
            </a:stretch>
          </a:blipFill>
        </p:spPr>
      </p:sp>
      <p:sp>
        <p:nvSpPr>
          <p:cNvPr name="TextBox 5" id="5"/>
          <p:cNvSpPr txBox="true"/>
          <p:nvPr/>
        </p:nvSpPr>
        <p:spPr>
          <a:xfrm rot="0">
            <a:off x="1374355" y="3164258"/>
            <a:ext cx="6173983" cy="5633720"/>
          </a:xfrm>
          <a:prstGeom prst="rect">
            <a:avLst/>
          </a:prstGeom>
        </p:spPr>
        <p:txBody>
          <a:bodyPr anchor="t" rtlCol="false" tIns="0" lIns="0" bIns="0" rIns="0">
            <a:spAutoFit/>
          </a:bodyPr>
          <a:lstStyle/>
          <a:p>
            <a:pPr algn="l">
              <a:lnSpc>
                <a:spcPts val="4480"/>
              </a:lnSpc>
              <a:spcBef>
                <a:spcPct val="0"/>
              </a:spcBef>
            </a:pPr>
            <a:r>
              <a:rPr lang="en-US" sz="3200" spc="-153">
                <a:solidFill>
                  <a:srgbClr val="000000"/>
                </a:solidFill>
                <a:latin typeface="Telegraf"/>
                <a:ea typeface="Telegraf"/>
                <a:cs typeface="Telegraf"/>
                <a:sym typeface="Telegraf"/>
              </a:rPr>
              <a:t>O backend do sistema foi desenvolvido em Django REST Framework, consumido pelo Web App em React.JS. Nesta view, mostramos um endpoint responsável por listar os alimentos da Tabela TACO, utilizando autenticação JWT, serialização automática e boas práticas do DRF.</a:t>
            </a:r>
          </a:p>
          <a:p>
            <a:pPr algn="l">
              <a:lnSpc>
                <a:spcPts val="4480"/>
              </a:lnSpc>
              <a:spcBef>
                <a:spcPct val="0"/>
              </a:spcBef>
            </a:pPr>
          </a:p>
        </p:txBody>
      </p:sp>
      <p:sp>
        <p:nvSpPr>
          <p:cNvPr name="TextBox 6" id="6"/>
          <p:cNvSpPr txBox="true"/>
          <p:nvPr/>
        </p:nvSpPr>
        <p:spPr>
          <a:xfrm rot="0">
            <a:off x="1028700" y="1556429"/>
            <a:ext cx="11817054" cy="1363396"/>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Código Backend</a:t>
            </a:r>
          </a:p>
        </p:txBody>
      </p:sp>
      <p:sp>
        <p:nvSpPr>
          <p:cNvPr name="TextBox 7" id="7"/>
          <p:cNvSpPr txBox="true"/>
          <p:nvPr/>
        </p:nvSpPr>
        <p:spPr>
          <a:xfrm rot="0">
            <a:off x="1028700" y="800100"/>
            <a:ext cx="11817054" cy="1363396"/>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FRAGMENTO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4595225" y="2864536"/>
            <a:ext cx="7530500" cy="6349871"/>
          </a:xfrm>
          <a:custGeom>
            <a:avLst/>
            <a:gdLst/>
            <a:ahLst/>
            <a:cxnLst/>
            <a:rect r="r" b="b" t="t" l="l"/>
            <a:pathLst>
              <a:path h="6349871" w="7530500">
                <a:moveTo>
                  <a:pt x="0" y="0"/>
                </a:moveTo>
                <a:lnTo>
                  <a:pt x="7530500" y="0"/>
                </a:lnTo>
                <a:lnTo>
                  <a:pt x="7530500" y="6349871"/>
                </a:lnTo>
                <a:lnTo>
                  <a:pt x="0" y="6349871"/>
                </a:lnTo>
                <a:lnTo>
                  <a:pt x="0" y="0"/>
                </a:lnTo>
                <a:close/>
              </a:path>
            </a:pathLst>
          </a:custGeom>
          <a:blipFill>
            <a:blip r:embed="rId2"/>
            <a:stretch>
              <a:fillRect l="0" t="0" r="0" b="0"/>
            </a:stretch>
          </a:blipFill>
        </p:spPr>
      </p:sp>
      <p:sp>
        <p:nvSpPr>
          <p:cNvPr name="TextBox 5" id="5"/>
          <p:cNvSpPr txBox="true"/>
          <p:nvPr/>
        </p:nvSpPr>
        <p:spPr>
          <a:xfrm rot="0">
            <a:off x="1028700" y="1556429"/>
            <a:ext cx="11817054" cy="1363396"/>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Testes com TestCase</a:t>
            </a:r>
          </a:p>
        </p:txBody>
      </p:sp>
      <p:sp>
        <p:nvSpPr>
          <p:cNvPr name="TextBox 6" id="6"/>
          <p:cNvSpPr txBox="true"/>
          <p:nvPr/>
        </p:nvSpPr>
        <p:spPr>
          <a:xfrm rot="0">
            <a:off x="1028700" y="800100"/>
            <a:ext cx="11817054" cy="1363396"/>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COBERTURA 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9680610" y="3091887"/>
            <a:ext cx="7578690" cy="3756755"/>
          </a:xfrm>
          <a:custGeom>
            <a:avLst/>
            <a:gdLst/>
            <a:ahLst/>
            <a:cxnLst/>
            <a:rect r="r" b="b" t="t" l="l"/>
            <a:pathLst>
              <a:path h="3756755" w="7578690">
                <a:moveTo>
                  <a:pt x="0" y="0"/>
                </a:moveTo>
                <a:lnTo>
                  <a:pt x="7578690" y="0"/>
                </a:lnTo>
                <a:lnTo>
                  <a:pt x="7578690" y="3756755"/>
                </a:lnTo>
                <a:lnTo>
                  <a:pt x="0" y="3756755"/>
                </a:lnTo>
                <a:lnTo>
                  <a:pt x="0" y="0"/>
                </a:lnTo>
                <a:close/>
              </a:path>
            </a:pathLst>
          </a:custGeom>
          <a:blipFill>
            <a:blip r:embed="rId2"/>
            <a:stretch>
              <a:fillRect l="0" t="0" r="0" b="0"/>
            </a:stretch>
          </a:blipFill>
        </p:spPr>
      </p:sp>
      <p:sp>
        <p:nvSpPr>
          <p:cNvPr name="Freeform 5" id="5"/>
          <p:cNvSpPr/>
          <p:nvPr/>
        </p:nvSpPr>
        <p:spPr>
          <a:xfrm flipH="false" flipV="false" rot="0">
            <a:off x="1028700" y="3091887"/>
            <a:ext cx="8115300" cy="5796643"/>
          </a:xfrm>
          <a:custGeom>
            <a:avLst/>
            <a:gdLst/>
            <a:ahLst/>
            <a:cxnLst/>
            <a:rect r="r" b="b" t="t" l="l"/>
            <a:pathLst>
              <a:path h="5796643" w="8115300">
                <a:moveTo>
                  <a:pt x="0" y="0"/>
                </a:moveTo>
                <a:lnTo>
                  <a:pt x="8115300" y="0"/>
                </a:lnTo>
                <a:lnTo>
                  <a:pt x="8115300" y="5796643"/>
                </a:lnTo>
                <a:lnTo>
                  <a:pt x="0" y="5796643"/>
                </a:lnTo>
                <a:lnTo>
                  <a:pt x="0" y="0"/>
                </a:lnTo>
                <a:close/>
              </a:path>
            </a:pathLst>
          </a:custGeom>
          <a:blipFill>
            <a:blip r:embed="rId3"/>
            <a:stretch>
              <a:fillRect l="0" t="0" r="0" b="0"/>
            </a:stretch>
          </a:blipFill>
        </p:spPr>
      </p:sp>
      <p:sp>
        <p:nvSpPr>
          <p:cNvPr name="TextBox 6" id="6"/>
          <p:cNvSpPr txBox="true"/>
          <p:nvPr/>
        </p:nvSpPr>
        <p:spPr>
          <a:xfrm rot="0">
            <a:off x="1028700" y="1556429"/>
            <a:ext cx="15557147" cy="1363396"/>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MongoDB + ChartJS</a:t>
            </a:r>
          </a:p>
        </p:txBody>
      </p:sp>
      <p:sp>
        <p:nvSpPr>
          <p:cNvPr name="TextBox 7" id="7"/>
          <p:cNvSpPr txBox="true"/>
          <p:nvPr/>
        </p:nvSpPr>
        <p:spPr>
          <a:xfrm rot="0">
            <a:off x="1028700" y="800100"/>
            <a:ext cx="13143991" cy="1363396"/>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DASHBOARD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9713189" y="1561368"/>
            <a:ext cx="7546111" cy="7164265"/>
          </a:xfrm>
          <a:custGeom>
            <a:avLst/>
            <a:gdLst/>
            <a:ahLst/>
            <a:cxnLst/>
            <a:rect r="r" b="b" t="t" l="l"/>
            <a:pathLst>
              <a:path h="7164265" w="7546111">
                <a:moveTo>
                  <a:pt x="0" y="0"/>
                </a:moveTo>
                <a:lnTo>
                  <a:pt x="7546111" y="0"/>
                </a:lnTo>
                <a:lnTo>
                  <a:pt x="7546111" y="7164264"/>
                </a:lnTo>
                <a:lnTo>
                  <a:pt x="0" y="7164264"/>
                </a:lnTo>
                <a:lnTo>
                  <a:pt x="0" y="0"/>
                </a:lnTo>
                <a:close/>
              </a:path>
            </a:pathLst>
          </a:custGeom>
          <a:blipFill>
            <a:blip r:embed="rId2"/>
            <a:stretch>
              <a:fillRect l="-6103" t="-7304" r="-6655" b="-7010"/>
            </a:stretch>
          </a:blipFill>
        </p:spPr>
      </p:sp>
      <p:sp>
        <p:nvSpPr>
          <p:cNvPr name="TextBox 5" id="5"/>
          <p:cNvSpPr txBox="true"/>
          <p:nvPr/>
        </p:nvSpPr>
        <p:spPr>
          <a:xfrm rot="0">
            <a:off x="934275" y="2979345"/>
            <a:ext cx="7641930" cy="3491230"/>
          </a:xfrm>
          <a:prstGeom prst="rect">
            <a:avLst/>
          </a:prstGeom>
        </p:spPr>
        <p:txBody>
          <a:bodyPr anchor="t" rtlCol="false" tIns="0" lIns="0" bIns="0" rIns="0">
            <a:spAutoFit/>
          </a:bodyPr>
          <a:lstStyle/>
          <a:p>
            <a:pPr algn="l">
              <a:lnSpc>
                <a:spcPts val="3919"/>
              </a:lnSpc>
            </a:pPr>
            <a:r>
              <a:rPr lang="en-US" sz="2799">
                <a:solidFill>
                  <a:srgbClr val="000000"/>
                </a:solidFill>
                <a:latin typeface="Telegraf"/>
                <a:ea typeface="Telegraf"/>
                <a:cs typeface="Telegraf"/>
                <a:sym typeface="Telegraf"/>
              </a:rPr>
              <a:t>O frontend utiliza React.js/Vite para alta performance e React Router para navegação modular (login, home, perfil, etc.). Ele se integra diretamente a uma API em Django Rest Framework, criando uma aplicação rápida, segura e dinâmica.</a:t>
            </a:r>
          </a:p>
          <a:p>
            <a:pPr algn="l">
              <a:lnSpc>
                <a:spcPts val="3919"/>
              </a:lnSpc>
            </a:pPr>
          </a:p>
        </p:txBody>
      </p:sp>
      <p:sp>
        <p:nvSpPr>
          <p:cNvPr name="TextBox 6" id="6"/>
          <p:cNvSpPr txBox="true"/>
          <p:nvPr/>
        </p:nvSpPr>
        <p:spPr>
          <a:xfrm rot="0">
            <a:off x="1028700" y="1556429"/>
            <a:ext cx="13143991"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React.js</a:t>
            </a:r>
          </a:p>
        </p:txBody>
      </p:sp>
      <p:sp>
        <p:nvSpPr>
          <p:cNvPr name="TextBox 7" id="7"/>
          <p:cNvSpPr txBox="true"/>
          <p:nvPr/>
        </p:nvSpPr>
        <p:spPr>
          <a:xfrm rot="0">
            <a:off x="1028700" y="800100"/>
            <a:ext cx="13143991" cy="1363396"/>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FRONT-END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81718" y="-63999"/>
            <a:ext cx="11009140" cy="10414999"/>
          </a:xfrm>
          <a:custGeom>
            <a:avLst/>
            <a:gdLst/>
            <a:ahLst/>
            <a:cxnLst/>
            <a:rect r="r" b="b" t="t" l="l"/>
            <a:pathLst>
              <a:path h="10414999" w="11009140">
                <a:moveTo>
                  <a:pt x="0" y="0"/>
                </a:moveTo>
                <a:lnTo>
                  <a:pt x="11009140" y="0"/>
                </a:lnTo>
                <a:lnTo>
                  <a:pt x="11009140" y="10414998"/>
                </a:lnTo>
                <a:lnTo>
                  <a:pt x="0" y="10414998"/>
                </a:lnTo>
                <a:lnTo>
                  <a:pt x="0" y="0"/>
                </a:lnTo>
                <a:close/>
              </a:path>
            </a:pathLst>
          </a:custGeom>
          <a:blipFill>
            <a:blip r:embed="rId2"/>
            <a:stretch>
              <a:fillRect l="0" t="-2852" r="0" b="-2852"/>
            </a:stretch>
          </a:blipFill>
        </p:spPr>
      </p:sp>
      <p:grpSp>
        <p:nvGrpSpPr>
          <p:cNvPr name="Group 3" id="3"/>
          <p:cNvGrpSpPr/>
          <p:nvPr/>
        </p:nvGrpSpPr>
        <p:grpSpPr>
          <a:xfrm rot="0">
            <a:off x="7231649" y="2654578"/>
            <a:ext cx="1395564" cy="139556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5" id="5"/>
          <p:cNvGrpSpPr/>
          <p:nvPr/>
        </p:nvGrpSpPr>
        <p:grpSpPr>
          <a:xfrm rot="0">
            <a:off x="7231579" y="1030414"/>
            <a:ext cx="1395564" cy="139556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7" id="7"/>
          <p:cNvGrpSpPr/>
          <p:nvPr/>
        </p:nvGrpSpPr>
        <p:grpSpPr>
          <a:xfrm rot="0">
            <a:off x="7231579" y="5902905"/>
            <a:ext cx="1395564" cy="139556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08107" t="-25613" r="-12272" b="-168226"/>
              </a:stretch>
            </a:blipFill>
          </p:spPr>
        </p:sp>
      </p:grpSp>
      <p:grpSp>
        <p:nvGrpSpPr>
          <p:cNvPr name="Group 9" id="9"/>
          <p:cNvGrpSpPr/>
          <p:nvPr/>
        </p:nvGrpSpPr>
        <p:grpSpPr>
          <a:xfrm rot="0">
            <a:off x="7231509" y="4278741"/>
            <a:ext cx="1395564" cy="139556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11" id="11"/>
          <p:cNvGrpSpPr/>
          <p:nvPr/>
        </p:nvGrpSpPr>
        <p:grpSpPr>
          <a:xfrm rot="0">
            <a:off x="7231509" y="7527069"/>
            <a:ext cx="1395564" cy="139556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sp>
        <p:nvSpPr>
          <p:cNvPr name="TextBox 13" id="13"/>
          <p:cNvSpPr txBox="true"/>
          <p:nvPr/>
        </p:nvSpPr>
        <p:spPr>
          <a:xfrm rot="0">
            <a:off x="0" y="762000"/>
            <a:ext cx="6458979" cy="1638333"/>
          </a:xfrm>
          <a:prstGeom prst="rect">
            <a:avLst/>
          </a:prstGeom>
        </p:spPr>
        <p:txBody>
          <a:bodyPr anchor="t" rtlCol="false" tIns="0" lIns="0" bIns="0" rIns="0">
            <a:spAutoFit/>
          </a:bodyPr>
          <a:lstStyle/>
          <a:p>
            <a:pPr algn="ctr">
              <a:lnSpc>
                <a:spcPts val="12599"/>
              </a:lnSpc>
            </a:pPr>
            <a:r>
              <a:rPr lang="en-US" b="true" sz="9000" spc="-432">
                <a:solidFill>
                  <a:srgbClr val="FFFFFF"/>
                </a:solidFill>
                <a:latin typeface="Telegraf Heavy"/>
                <a:ea typeface="Telegraf Heavy"/>
                <a:cs typeface="Telegraf Heavy"/>
                <a:sym typeface="Telegraf Heavy"/>
              </a:rPr>
              <a:t>TIME</a:t>
            </a:r>
          </a:p>
        </p:txBody>
      </p:sp>
      <p:sp>
        <p:nvSpPr>
          <p:cNvPr name="TextBox 14" id="14"/>
          <p:cNvSpPr txBox="true"/>
          <p:nvPr/>
        </p:nvSpPr>
        <p:spPr>
          <a:xfrm rot="0">
            <a:off x="8950993" y="1144714"/>
            <a:ext cx="2814071" cy="434274"/>
          </a:xfrm>
          <a:prstGeom prst="rect">
            <a:avLst/>
          </a:prstGeom>
        </p:spPr>
        <p:txBody>
          <a:bodyPr anchor="t" rtlCol="false" tIns="0" lIns="0" bIns="0" rIns="0">
            <a:spAutoFit/>
          </a:bodyPr>
          <a:lstStyle/>
          <a:p>
            <a:pPr algn="just">
              <a:lnSpc>
                <a:spcPts val="3360"/>
              </a:lnSpc>
            </a:pPr>
            <a:r>
              <a:rPr lang="en-US" b="true" sz="2400" spc="-115">
                <a:solidFill>
                  <a:srgbClr val="143225"/>
                </a:solidFill>
                <a:latin typeface="Telegraf Bold"/>
                <a:ea typeface="Telegraf Bold"/>
                <a:cs typeface="Telegraf Bold"/>
                <a:sym typeface="Telegraf Bold"/>
              </a:rPr>
              <a:t>Wilson Junior</a:t>
            </a:r>
          </a:p>
        </p:txBody>
      </p:sp>
      <p:sp>
        <p:nvSpPr>
          <p:cNvPr name="TextBox 15" id="15"/>
          <p:cNvSpPr txBox="true"/>
          <p:nvPr/>
        </p:nvSpPr>
        <p:spPr>
          <a:xfrm rot="0">
            <a:off x="8950993" y="2768878"/>
            <a:ext cx="2814071" cy="434274"/>
          </a:xfrm>
          <a:prstGeom prst="rect">
            <a:avLst/>
          </a:prstGeom>
        </p:spPr>
        <p:txBody>
          <a:bodyPr anchor="t" rtlCol="false" tIns="0" lIns="0" bIns="0" rIns="0">
            <a:spAutoFit/>
          </a:bodyPr>
          <a:lstStyle/>
          <a:p>
            <a:pPr algn="just">
              <a:lnSpc>
                <a:spcPts val="3360"/>
              </a:lnSpc>
            </a:pPr>
            <a:r>
              <a:rPr lang="en-US" b="true" sz="2400" spc="-115">
                <a:solidFill>
                  <a:srgbClr val="143225"/>
                </a:solidFill>
                <a:latin typeface="Telegraf Bold"/>
                <a:ea typeface="Telegraf Bold"/>
                <a:cs typeface="Telegraf Bold"/>
                <a:sym typeface="Telegraf Bold"/>
              </a:rPr>
              <a:t>Renan Marques</a:t>
            </a:r>
          </a:p>
        </p:txBody>
      </p:sp>
      <p:sp>
        <p:nvSpPr>
          <p:cNvPr name="TextBox 16" id="16"/>
          <p:cNvSpPr txBox="true"/>
          <p:nvPr/>
        </p:nvSpPr>
        <p:spPr>
          <a:xfrm rot="0">
            <a:off x="8950993" y="4396995"/>
            <a:ext cx="2814071" cy="434274"/>
          </a:xfrm>
          <a:prstGeom prst="rect">
            <a:avLst/>
          </a:prstGeom>
        </p:spPr>
        <p:txBody>
          <a:bodyPr anchor="t" rtlCol="false" tIns="0" lIns="0" bIns="0" rIns="0">
            <a:spAutoFit/>
          </a:bodyPr>
          <a:lstStyle/>
          <a:p>
            <a:pPr algn="just">
              <a:lnSpc>
                <a:spcPts val="3360"/>
              </a:lnSpc>
            </a:pPr>
            <a:r>
              <a:rPr lang="en-US" b="true" sz="2400" spc="-115">
                <a:solidFill>
                  <a:srgbClr val="143225"/>
                </a:solidFill>
                <a:latin typeface="Telegraf Bold"/>
                <a:ea typeface="Telegraf Bold"/>
                <a:cs typeface="Telegraf Bold"/>
                <a:sym typeface="Telegraf Bold"/>
              </a:rPr>
              <a:t>Lucas Eduardo</a:t>
            </a:r>
          </a:p>
        </p:txBody>
      </p:sp>
      <p:sp>
        <p:nvSpPr>
          <p:cNvPr name="TextBox 17" id="17"/>
          <p:cNvSpPr txBox="true"/>
          <p:nvPr/>
        </p:nvSpPr>
        <p:spPr>
          <a:xfrm rot="0">
            <a:off x="8950993" y="6021159"/>
            <a:ext cx="2814071" cy="434274"/>
          </a:xfrm>
          <a:prstGeom prst="rect">
            <a:avLst/>
          </a:prstGeom>
        </p:spPr>
        <p:txBody>
          <a:bodyPr anchor="t" rtlCol="false" tIns="0" lIns="0" bIns="0" rIns="0">
            <a:spAutoFit/>
          </a:bodyPr>
          <a:lstStyle/>
          <a:p>
            <a:pPr algn="just">
              <a:lnSpc>
                <a:spcPts val="3360"/>
              </a:lnSpc>
            </a:pPr>
            <a:r>
              <a:rPr lang="en-US" b="true" sz="2400" spc="-115">
                <a:solidFill>
                  <a:srgbClr val="143225"/>
                </a:solidFill>
                <a:latin typeface="Telegraf Bold"/>
                <a:ea typeface="Telegraf Bold"/>
                <a:cs typeface="Telegraf Bold"/>
                <a:sym typeface="Telegraf Bold"/>
              </a:rPr>
              <a:t>Karina Santos</a:t>
            </a:r>
          </a:p>
        </p:txBody>
      </p:sp>
      <p:sp>
        <p:nvSpPr>
          <p:cNvPr name="TextBox 18" id="18"/>
          <p:cNvSpPr txBox="true"/>
          <p:nvPr/>
        </p:nvSpPr>
        <p:spPr>
          <a:xfrm rot="0">
            <a:off x="8950993" y="7641369"/>
            <a:ext cx="2814071" cy="434274"/>
          </a:xfrm>
          <a:prstGeom prst="rect">
            <a:avLst/>
          </a:prstGeom>
        </p:spPr>
        <p:txBody>
          <a:bodyPr anchor="t" rtlCol="false" tIns="0" lIns="0" bIns="0" rIns="0">
            <a:spAutoFit/>
          </a:bodyPr>
          <a:lstStyle/>
          <a:p>
            <a:pPr algn="just">
              <a:lnSpc>
                <a:spcPts val="3360"/>
              </a:lnSpc>
            </a:pPr>
            <a:r>
              <a:rPr lang="en-US" b="true" sz="2400" spc="-115">
                <a:solidFill>
                  <a:srgbClr val="143225"/>
                </a:solidFill>
                <a:latin typeface="Telegraf Bold"/>
                <a:ea typeface="Telegraf Bold"/>
                <a:cs typeface="Telegraf Bold"/>
                <a:sym typeface="Telegraf Bold"/>
              </a:rPr>
              <a:t>Tiago Bertoline</a:t>
            </a:r>
          </a:p>
        </p:txBody>
      </p:sp>
      <p:sp>
        <p:nvSpPr>
          <p:cNvPr name="TextBox 19" id="19"/>
          <p:cNvSpPr txBox="true"/>
          <p:nvPr/>
        </p:nvSpPr>
        <p:spPr>
          <a:xfrm rot="0">
            <a:off x="8950993" y="3166309"/>
            <a:ext cx="8308307" cy="853308"/>
          </a:xfrm>
          <a:prstGeom prst="rect">
            <a:avLst/>
          </a:prstGeom>
        </p:spPr>
        <p:txBody>
          <a:bodyPr anchor="t" rtlCol="false" tIns="0" lIns="0" bIns="0" rIns="0">
            <a:spAutoFit/>
          </a:bodyPr>
          <a:lstStyle/>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UX/UI Desiger</a:t>
            </a:r>
          </a:p>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Frontend Developer </a:t>
            </a:r>
          </a:p>
        </p:txBody>
      </p:sp>
      <p:sp>
        <p:nvSpPr>
          <p:cNvPr name="TextBox 20" id="20"/>
          <p:cNvSpPr txBox="true"/>
          <p:nvPr/>
        </p:nvSpPr>
        <p:spPr>
          <a:xfrm rot="0">
            <a:off x="8950993" y="1544095"/>
            <a:ext cx="8308307" cy="853308"/>
          </a:xfrm>
          <a:prstGeom prst="rect">
            <a:avLst/>
          </a:prstGeom>
        </p:spPr>
        <p:txBody>
          <a:bodyPr anchor="t" rtlCol="false" tIns="0" lIns="0" bIns="0" rIns="0">
            <a:spAutoFit/>
          </a:bodyPr>
          <a:lstStyle/>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Scrum Master &amp; Lider Técnico</a:t>
            </a:r>
          </a:p>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Desenvolvedor Fullstack</a:t>
            </a:r>
          </a:p>
        </p:txBody>
      </p:sp>
      <p:sp>
        <p:nvSpPr>
          <p:cNvPr name="TextBox 21" id="21"/>
          <p:cNvSpPr txBox="true"/>
          <p:nvPr/>
        </p:nvSpPr>
        <p:spPr>
          <a:xfrm rot="0">
            <a:off x="8950993" y="6415383"/>
            <a:ext cx="8308307" cy="853308"/>
          </a:xfrm>
          <a:prstGeom prst="rect">
            <a:avLst/>
          </a:prstGeom>
        </p:spPr>
        <p:txBody>
          <a:bodyPr anchor="t" rtlCol="false" tIns="0" lIns="0" bIns="0" rIns="0">
            <a:spAutoFit/>
          </a:bodyPr>
          <a:lstStyle/>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Analista de Requisitos</a:t>
            </a:r>
          </a:p>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Suporte [Database e UX]</a:t>
            </a:r>
          </a:p>
        </p:txBody>
      </p:sp>
      <p:sp>
        <p:nvSpPr>
          <p:cNvPr name="TextBox 22" id="22"/>
          <p:cNvSpPr txBox="true"/>
          <p:nvPr/>
        </p:nvSpPr>
        <p:spPr>
          <a:xfrm rot="0">
            <a:off x="8950993" y="4793169"/>
            <a:ext cx="8308307" cy="853308"/>
          </a:xfrm>
          <a:prstGeom prst="rect">
            <a:avLst/>
          </a:prstGeom>
        </p:spPr>
        <p:txBody>
          <a:bodyPr anchor="t" rtlCol="false" tIns="0" lIns="0" bIns="0" rIns="0">
            <a:spAutoFit/>
          </a:bodyPr>
          <a:lstStyle/>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Database</a:t>
            </a:r>
          </a:p>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Desenvolvedor Fullstack</a:t>
            </a:r>
          </a:p>
        </p:txBody>
      </p:sp>
      <p:sp>
        <p:nvSpPr>
          <p:cNvPr name="TextBox 23" id="23"/>
          <p:cNvSpPr txBox="true"/>
          <p:nvPr/>
        </p:nvSpPr>
        <p:spPr>
          <a:xfrm rot="0">
            <a:off x="8950993" y="8037543"/>
            <a:ext cx="8308307" cy="853308"/>
          </a:xfrm>
          <a:prstGeom prst="rect">
            <a:avLst/>
          </a:prstGeom>
        </p:spPr>
        <p:txBody>
          <a:bodyPr anchor="t" rtlCol="false" tIns="0" lIns="0" bIns="0" rIns="0">
            <a:spAutoFit/>
          </a:bodyPr>
          <a:lstStyle/>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Quality Assurance (Testes e Validação)</a:t>
            </a:r>
          </a:p>
          <a:p>
            <a:pPr algn="just" marL="518160" indent="-259080" lvl="1">
              <a:lnSpc>
                <a:spcPts val="3360"/>
              </a:lnSpc>
              <a:buFont typeface="Arial"/>
              <a:buChar char="•"/>
            </a:pPr>
            <a:r>
              <a:rPr lang="en-US" sz="2400" spc="-115">
                <a:solidFill>
                  <a:srgbClr val="143225"/>
                </a:solidFill>
                <a:latin typeface="Telegraf"/>
                <a:ea typeface="Telegraf"/>
                <a:cs typeface="Telegraf"/>
                <a:sym typeface="Telegraf"/>
              </a:rPr>
              <a:t>Documentação Técnica</a:t>
            </a:r>
          </a:p>
        </p:txBody>
      </p:sp>
      <p:sp>
        <p:nvSpPr>
          <p:cNvPr name="TextBox 24" id="24"/>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25" id="25"/>
          <p:cNvSpPr/>
          <p:nvPr/>
        </p:nvSpPr>
        <p:spPr>
          <a:xfrm>
            <a:off x="6458979" y="9423645"/>
            <a:ext cx="8941182" cy="0"/>
          </a:xfrm>
          <a:prstGeom prst="line">
            <a:avLst/>
          </a:prstGeom>
          <a:ln cap="flat" w="28575">
            <a:solidFill>
              <a:srgbClr val="143225"/>
            </a:solidFill>
            <a:prstDash val="solid"/>
            <a:headEnd type="none" len="sm" w="sm"/>
            <a:tailEnd type="none" len="sm" w="sm"/>
          </a:ln>
        </p:spPr>
      </p:sp>
      <p:grpSp>
        <p:nvGrpSpPr>
          <p:cNvPr name="Group 26" id="26"/>
          <p:cNvGrpSpPr/>
          <p:nvPr/>
        </p:nvGrpSpPr>
        <p:grpSpPr>
          <a:xfrm rot="0">
            <a:off x="7231649" y="1028700"/>
            <a:ext cx="1395564" cy="139556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581094"/>
            <a:ext cx="16524522" cy="5071745"/>
          </a:xfrm>
          <a:prstGeom prst="rect">
            <a:avLst/>
          </a:prstGeom>
        </p:spPr>
        <p:txBody>
          <a:bodyPr anchor="t" rtlCol="false" tIns="0" lIns="0" bIns="0" rIns="0">
            <a:spAutoFit/>
          </a:bodyPr>
          <a:lstStyle/>
          <a:p>
            <a:pPr algn="l">
              <a:lnSpc>
                <a:spcPts val="4479"/>
              </a:lnSpc>
            </a:pPr>
            <a:r>
              <a:rPr lang="en-US" sz="3199">
                <a:solidFill>
                  <a:srgbClr val="000000"/>
                </a:solidFill>
                <a:latin typeface="Telegraf"/>
                <a:ea typeface="Telegraf"/>
                <a:cs typeface="Telegraf"/>
                <a:sym typeface="Telegraf"/>
              </a:rPr>
              <a:t>O Sistema Rótus transforma processos complexos em fluxos simples e automatizados, oferecendo:</a:t>
            </a:r>
          </a:p>
          <a:p>
            <a:pPr algn="l" marL="690877" indent="-345439" lvl="1">
              <a:lnSpc>
                <a:spcPts val="4479"/>
              </a:lnSpc>
              <a:buFont typeface="Arial"/>
              <a:buChar char="•"/>
            </a:pPr>
            <a:r>
              <a:rPr lang="en-US" sz="3199">
                <a:solidFill>
                  <a:srgbClr val="000000"/>
                </a:solidFill>
                <a:latin typeface="Telegraf"/>
                <a:ea typeface="Telegraf"/>
                <a:cs typeface="Telegraf"/>
                <a:sym typeface="Telegraf"/>
              </a:rPr>
              <a:t> Agilidade</a:t>
            </a:r>
          </a:p>
          <a:p>
            <a:pPr algn="l" marL="690877" indent="-345439" lvl="1">
              <a:lnSpc>
                <a:spcPts val="4479"/>
              </a:lnSpc>
              <a:buFont typeface="Arial"/>
              <a:buChar char="•"/>
            </a:pPr>
            <a:r>
              <a:rPr lang="en-US" sz="3199">
                <a:solidFill>
                  <a:srgbClr val="000000"/>
                </a:solidFill>
                <a:latin typeface="Telegraf"/>
                <a:ea typeface="Telegraf"/>
                <a:cs typeface="Telegraf"/>
                <a:sym typeface="Telegraf"/>
              </a:rPr>
              <a:t> Precisão e organização para profissionais de nutrição. </a:t>
            </a:r>
          </a:p>
          <a:p>
            <a:pPr algn="l">
              <a:lnSpc>
                <a:spcPts val="4479"/>
              </a:lnSpc>
            </a:pPr>
          </a:p>
          <a:p>
            <a:pPr algn="l">
              <a:lnSpc>
                <a:spcPts val="4479"/>
              </a:lnSpc>
            </a:pPr>
            <a:r>
              <a:rPr lang="en-US" sz="3199">
                <a:solidFill>
                  <a:srgbClr val="000000"/>
                </a:solidFill>
                <a:latin typeface="Telegraf"/>
                <a:ea typeface="Telegraf"/>
                <a:cs typeface="Telegraf"/>
                <a:sym typeface="Telegraf"/>
              </a:rPr>
              <a:t>Tudo com com cálculos automáticos, geração de rótulos conforme normas da ANVISA , o produto reduz erros, economiza tempo e melhora a tomada de decisão. </a:t>
            </a:r>
          </a:p>
          <a:p>
            <a:pPr algn="l">
              <a:lnSpc>
                <a:spcPts val="4479"/>
              </a:lnSpc>
            </a:pPr>
            <a:r>
              <a:rPr lang="en-US" sz="3199">
                <a:solidFill>
                  <a:srgbClr val="000000"/>
                </a:solidFill>
                <a:latin typeface="Telegraf"/>
                <a:ea typeface="Telegraf"/>
                <a:cs typeface="Telegraf"/>
                <a:sym typeface="Telegraf"/>
              </a:rPr>
              <a:t>Além disso, centraliza documentos, receitas e dados do cliente em um único ambiente, garantindo eficiência, controle e experiência de uso superior.</a:t>
            </a:r>
          </a:p>
        </p:txBody>
      </p:sp>
      <p:sp>
        <p:nvSpPr>
          <p:cNvPr name="TextBox 3" id="3"/>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4" id="4"/>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TextBox 5" id="5"/>
          <p:cNvSpPr txBox="true"/>
          <p:nvPr/>
        </p:nvSpPr>
        <p:spPr>
          <a:xfrm rot="0">
            <a:off x="1028700" y="1556429"/>
            <a:ext cx="13143991" cy="1363396"/>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Impacto e Beneficios</a:t>
            </a:r>
          </a:p>
        </p:txBody>
      </p:sp>
      <p:sp>
        <p:nvSpPr>
          <p:cNvPr name="TextBox 6" id="6"/>
          <p:cNvSpPr txBox="true"/>
          <p:nvPr/>
        </p:nvSpPr>
        <p:spPr>
          <a:xfrm rot="0">
            <a:off x="1028700" y="800100"/>
            <a:ext cx="13143991" cy="1363329"/>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PRODUTO</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grpSp>
        <p:nvGrpSpPr>
          <p:cNvPr name="Group 4" id="4"/>
          <p:cNvGrpSpPr/>
          <p:nvPr/>
        </p:nvGrpSpPr>
        <p:grpSpPr>
          <a:xfrm rot="0">
            <a:off x="2572005" y="4052695"/>
            <a:ext cx="13143991" cy="1891059"/>
            <a:chOff x="0" y="0"/>
            <a:chExt cx="17525321" cy="2521412"/>
          </a:xfrm>
        </p:grpSpPr>
        <p:sp>
          <p:nvSpPr>
            <p:cNvPr name="TextBox 5" id="5"/>
            <p:cNvSpPr txBox="true"/>
            <p:nvPr/>
          </p:nvSpPr>
          <p:spPr>
            <a:xfrm rot="0">
              <a:off x="0" y="779839"/>
              <a:ext cx="17525321" cy="1741573"/>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Demonstração </a:t>
              </a:r>
            </a:p>
          </p:txBody>
        </p:sp>
        <p:sp>
          <p:nvSpPr>
            <p:cNvPr name="TextBox 6" id="6"/>
            <p:cNvSpPr txBox="true"/>
            <p:nvPr/>
          </p:nvSpPr>
          <p:spPr>
            <a:xfrm rot="0">
              <a:off x="0" y="-228600"/>
              <a:ext cx="17335627" cy="1741573"/>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VAMOS VER O SISTEMA ?</a:t>
              </a:r>
            </a:p>
          </p:txBody>
        </p:sp>
      </p:gr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71276" y="3951973"/>
            <a:ext cx="14142958" cy="3947795"/>
          </a:xfrm>
          <a:prstGeom prst="rect">
            <a:avLst/>
          </a:prstGeom>
        </p:spPr>
        <p:txBody>
          <a:bodyPr anchor="t" rtlCol="false" tIns="0" lIns="0" bIns="0" rIns="0">
            <a:spAutoFit/>
          </a:bodyPr>
          <a:lstStyle/>
          <a:p>
            <a:pPr algn="ctr">
              <a:lnSpc>
                <a:spcPts val="4480"/>
              </a:lnSpc>
            </a:pPr>
            <a:r>
              <a:rPr lang="en-US" sz="3200">
                <a:solidFill>
                  <a:srgbClr val="000000"/>
                </a:solidFill>
                <a:latin typeface="Telegraf"/>
                <a:ea typeface="Telegraf"/>
                <a:cs typeface="Telegraf"/>
                <a:sym typeface="Telegraf"/>
              </a:rPr>
              <a:t>O Sistema Rótus evoluiu de </a:t>
            </a:r>
            <a:r>
              <a:rPr lang="en-US" b="true" sz="3200">
                <a:solidFill>
                  <a:srgbClr val="000000"/>
                </a:solidFill>
                <a:latin typeface="Telegraf Bold"/>
                <a:ea typeface="Telegraf Bold"/>
                <a:cs typeface="Telegraf Bold"/>
                <a:sym typeface="Telegraf Bold"/>
              </a:rPr>
              <a:t>forma consistente</a:t>
            </a:r>
            <a:r>
              <a:rPr lang="en-US" sz="3200">
                <a:solidFill>
                  <a:srgbClr val="000000"/>
                </a:solidFill>
                <a:latin typeface="Telegraf"/>
                <a:ea typeface="Telegraf"/>
                <a:cs typeface="Telegraf"/>
                <a:sym typeface="Telegraf"/>
              </a:rPr>
              <a:t>, unindo boas práticas ágeis, arquitetura sólida e integração eficiente entre frontend, backend e bancos de dados. O projeto resultou em um MVP funcional, estável e escalável, operações completas e experiência de uso refinada. A equipe demonstrou maturidade técnica, colaboração contínua e capacidade de transformar requisitos reais em uma solução prática e aplicável à área de Nutrição.</a:t>
            </a:r>
          </a:p>
        </p:txBody>
      </p:sp>
      <p:sp>
        <p:nvSpPr>
          <p:cNvPr name="TextBox 3" id="3"/>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4" id="4"/>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TextBox 5" id="5"/>
          <p:cNvSpPr txBox="true"/>
          <p:nvPr/>
        </p:nvSpPr>
        <p:spPr>
          <a:xfrm rot="0">
            <a:off x="1028700" y="1556429"/>
            <a:ext cx="13143991"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Projeto</a:t>
            </a:r>
          </a:p>
        </p:txBody>
      </p:sp>
      <p:sp>
        <p:nvSpPr>
          <p:cNvPr name="TextBox 6" id="6"/>
          <p:cNvSpPr txBox="true"/>
          <p:nvPr/>
        </p:nvSpPr>
        <p:spPr>
          <a:xfrm rot="0">
            <a:off x="1028700" y="800100"/>
            <a:ext cx="13143991" cy="1363329"/>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CONCLUSÃO</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13969" y="2376238"/>
            <a:ext cx="11060062" cy="1575481"/>
          </a:xfrm>
          <a:prstGeom prst="rect">
            <a:avLst/>
          </a:prstGeom>
        </p:spPr>
        <p:txBody>
          <a:bodyPr anchor="t" rtlCol="false" tIns="0" lIns="0" bIns="0" rIns="0">
            <a:spAutoFit/>
          </a:bodyPr>
          <a:lstStyle/>
          <a:p>
            <a:pPr algn="ctr">
              <a:lnSpc>
                <a:spcPts val="12114"/>
              </a:lnSpc>
            </a:pPr>
            <a:r>
              <a:rPr lang="en-US" b="true" sz="8652" spc="-415">
                <a:solidFill>
                  <a:srgbClr val="104E2D"/>
                </a:solidFill>
                <a:latin typeface="Telegraf Heavy"/>
                <a:ea typeface="Telegraf Heavy"/>
                <a:cs typeface="Telegraf Heavy"/>
                <a:sym typeface="Telegraf Heavy"/>
              </a:rPr>
              <a:t>OBRIGADO!</a:t>
            </a:r>
          </a:p>
        </p:txBody>
      </p:sp>
      <p:sp>
        <p:nvSpPr>
          <p:cNvPr name="TextBox 3" id="3"/>
          <p:cNvSpPr txBox="true"/>
          <p:nvPr/>
        </p:nvSpPr>
        <p:spPr>
          <a:xfrm rot="0">
            <a:off x="1504186" y="4301908"/>
            <a:ext cx="15279629" cy="2261870"/>
          </a:xfrm>
          <a:prstGeom prst="rect">
            <a:avLst/>
          </a:prstGeom>
        </p:spPr>
        <p:txBody>
          <a:bodyPr anchor="t" rtlCol="false" tIns="0" lIns="0" bIns="0" rIns="0">
            <a:spAutoFit/>
          </a:bodyPr>
          <a:lstStyle/>
          <a:p>
            <a:pPr algn="ctr">
              <a:lnSpc>
                <a:spcPts val="4480"/>
              </a:lnSpc>
            </a:pPr>
            <a:r>
              <a:rPr lang="en-US" sz="3200">
                <a:solidFill>
                  <a:srgbClr val="000000"/>
                </a:solidFill>
                <a:latin typeface="Telegraf"/>
                <a:ea typeface="Telegraf"/>
                <a:cs typeface="Telegraf"/>
                <a:sym typeface="Telegraf"/>
              </a:rPr>
              <a:t>Agradecemos a todos os envolvidos no projeto, aos professores e aos colegas que acompanharam nossa apresentação.</a:t>
            </a:r>
          </a:p>
          <a:p>
            <a:pPr algn="ctr">
              <a:lnSpc>
                <a:spcPts val="4480"/>
              </a:lnSpc>
            </a:pPr>
          </a:p>
          <a:p>
            <a:pPr algn="ctr">
              <a:lnSpc>
                <a:spcPts val="4480"/>
              </a:lnSpc>
            </a:pPr>
            <a:r>
              <a:rPr lang="en-US" sz="3200">
                <a:solidFill>
                  <a:srgbClr val="000000"/>
                </a:solidFill>
                <a:latin typeface="Telegraf"/>
                <a:ea typeface="Telegraf"/>
                <a:cs typeface="Telegraf"/>
                <a:sym typeface="Telegraf"/>
              </a:rPr>
              <a:t> Desejamos um Feliz Natal e um próspero Ano Novo! 🎄✨</a:t>
            </a:r>
          </a:p>
        </p:txBody>
      </p:sp>
      <p:sp>
        <p:nvSpPr>
          <p:cNvPr name="TextBox 4" id="4"/>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5" id="5"/>
          <p:cNvSpPr/>
          <p:nvPr/>
        </p:nvSpPr>
        <p:spPr>
          <a:xfrm>
            <a:off x="0" y="9423645"/>
            <a:ext cx="15400161" cy="0"/>
          </a:xfrm>
          <a:prstGeom prst="line">
            <a:avLst/>
          </a:prstGeom>
          <a:ln cap="flat" w="28575">
            <a:solidFill>
              <a:srgbClr val="143225"/>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3037784" y="4064000"/>
            <a:ext cx="1307871" cy="1923340"/>
          </a:xfrm>
          <a:custGeom>
            <a:avLst/>
            <a:gdLst/>
            <a:ahLst/>
            <a:cxnLst/>
            <a:rect r="r" b="b" t="t" l="l"/>
            <a:pathLst>
              <a:path h="1923340" w="1307871">
                <a:moveTo>
                  <a:pt x="0" y="0"/>
                </a:moveTo>
                <a:lnTo>
                  <a:pt x="1307871" y="0"/>
                </a:lnTo>
                <a:lnTo>
                  <a:pt x="1307871" y="1923340"/>
                </a:lnTo>
                <a:lnTo>
                  <a:pt x="0" y="192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519201" y="4145508"/>
            <a:ext cx="2885775" cy="1760323"/>
          </a:xfrm>
          <a:custGeom>
            <a:avLst/>
            <a:gdLst/>
            <a:ahLst/>
            <a:cxnLst/>
            <a:rect r="r" b="b" t="t" l="l"/>
            <a:pathLst>
              <a:path h="1760323" w="2885775">
                <a:moveTo>
                  <a:pt x="0" y="0"/>
                </a:moveTo>
                <a:lnTo>
                  <a:pt x="2885775" y="0"/>
                </a:lnTo>
                <a:lnTo>
                  <a:pt x="2885775" y="1760323"/>
                </a:lnTo>
                <a:lnTo>
                  <a:pt x="0" y="1760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144288" y="4064000"/>
            <a:ext cx="2176339" cy="1923340"/>
          </a:xfrm>
          <a:custGeom>
            <a:avLst/>
            <a:gdLst/>
            <a:ahLst/>
            <a:cxnLst/>
            <a:rect r="r" b="b" t="t" l="l"/>
            <a:pathLst>
              <a:path h="1923340" w="2176339">
                <a:moveTo>
                  <a:pt x="0" y="0"/>
                </a:moveTo>
                <a:lnTo>
                  <a:pt x="2176340" y="0"/>
                </a:lnTo>
                <a:lnTo>
                  <a:pt x="2176340" y="1923340"/>
                </a:lnTo>
                <a:lnTo>
                  <a:pt x="0" y="1923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556429"/>
            <a:ext cx="6332382"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Problemas </a:t>
            </a:r>
          </a:p>
        </p:txBody>
      </p:sp>
      <p:sp>
        <p:nvSpPr>
          <p:cNvPr name="TextBox 8" id="8"/>
          <p:cNvSpPr txBox="true"/>
          <p:nvPr/>
        </p:nvSpPr>
        <p:spPr>
          <a:xfrm rot="0">
            <a:off x="1028700" y="800100"/>
            <a:ext cx="6332382" cy="1363396"/>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PRINCIPAIS</a:t>
            </a:r>
          </a:p>
        </p:txBody>
      </p:sp>
      <p:sp>
        <p:nvSpPr>
          <p:cNvPr name="TextBox 9" id="9"/>
          <p:cNvSpPr txBox="true"/>
          <p:nvPr/>
        </p:nvSpPr>
        <p:spPr>
          <a:xfrm rot="0">
            <a:off x="1278663" y="6301296"/>
            <a:ext cx="4826112" cy="1509931"/>
          </a:xfrm>
          <a:prstGeom prst="rect">
            <a:avLst/>
          </a:prstGeom>
        </p:spPr>
        <p:txBody>
          <a:bodyPr anchor="t" rtlCol="false" tIns="0" lIns="0" bIns="0" rIns="0">
            <a:spAutoFit/>
          </a:bodyPr>
          <a:lstStyle/>
          <a:p>
            <a:pPr algn="ctr">
              <a:lnSpc>
                <a:spcPts val="3919"/>
              </a:lnSpc>
            </a:pPr>
            <a:r>
              <a:rPr lang="en-US" sz="2799">
                <a:solidFill>
                  <a:srgbClr val="000000"/>
                </a:solidFill>
                <a:latin typeface="Telegraf"/>
                <a:ea typeface="Telegraf"/>
                <a:cs typeface="Telegraf"/>
                <a:sym typeface="Telegraf"/>
              </a:rPr>
              <a:t>Dificuldades em cumprir as normas estabelecidas pela ANVISA.</a:t>
            </a:r>
          </a:p>
        </p:txBody>
      </p:sp>
      <p:sp>
        <p:nvSpPr>
          <p:cNvPr name="TextBox 10" id="10"/>
          <p:cNvSpPr txBox="true"/>
          <p:nvPr/>
        </p:nvSpPr>
        <p:spPr>
          <a:xfrm rot="0">
            <a:off x="6549033" y="6301296"/>
            <a:ext cx="4826112" cy="1014664"/>
          </a:xfrm>
          <a:prstGeom prst="rect">
            <a:avLst/>
          </a:prstGeom>
        </p:spPr>
        <p:txBody>
          <a:bodyPr anchor="t" rtlCol="false" tIns="0" lIns="0" bIns="0" rIns="0">
            <a:spAutoFit/>
          </a:bodyPr>
          <a:lstStyle/>
          <a:p>
            <a:pPr algn="ctr">
              <a:lnSpc>
                <a:spcPts val="3919"/>
              </a:lnSpc>
            </a:pPr>
            <a:r>
              <a:rPr lang="en-US" sz="2799">
                <a:solidFill>
                  <a:srgbClr val="000000"/>
                </a:solidFill>
                <a:latin typeface="Telegraf"/>
                <a:ea typeface="Telegraf"/>
                <a:cs typeface="Telegraf"/>
                <a:sym typeface="Telegraf"/>
              </a:rPr>
              <a:t>Ausência de padronização nos rótulos dos produtos.</a:t>
            </a:r>
          </a:p>
        </p:txBody>
      </p:sp>
      <p:sp>
        <p:nvSpPr>
          <p:cNvPr name="TextBox 11" id="11"/>
          <p:cNvSpPr txBox="true"/>
          <p:nvPr/>
        </p:nvSpPr>
        <p:spPr>
          <a:xfrm rot="0">
            <a:off x="11819402" y="6301296"/>
            <a:ext cx="4826112" cy="2005198"/>
          </a:xfrm>
          <a:prstGeom prst="rect">
            <a:avLst/>
          </a:prstGeom>
        </p:spPr>
        <p:txBody>
          <a:bodyPr anchor="t" rtlCol="false" tIns="0" lIns="0" bIns="0" rIns="0">
            <a:spAutoFit/>
          </a:bodyPr>
          <a:lstStyle/>
          <a:p>
            <a:pPr algn="ctr">
              <a:lnSpc>
                <a:spcPts val="3919"/>
              </a:lnSpc>
            </a:pPr>
            <a:r>
              <a:rPr lang="en-US" sz="2799">
                <a:solidFill>
                  <a:srgbClr val="000000"/>
                </a:solidFill>
                <a:latin typeface="Telegraf"/>
                <a:ea typeface="Telegraf"/>
                <a:cs typeface="Telegraf"/>
                <a:sym typeface="Telegraf"/>
              </a:rPr>
              <a:t>Processos manuais no Excel dificultam o controle e aumentam o risco de erros.</a:t>
            </a:r>
          </a:p>
          <a:p>
            <a:pPr algn="ctr">
              <a:lnSpc>
                <a:spcPts val="3919"/>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7951260" y="4114780"/>
            <a:ext cx="2021657" cy="1872560"/>
          </a:xfrm>
          <a:custGeom>
            <a:avLst/>
            <a:gdLst/>
            <a:ahLst/>
            <a:cxnLst/>
            <a:rect r="r" b="b" t="t" l="l"/>
            <a:pathLst>
              <a:path h="1872560" w="2021657">
                <a:moveTo>
                  <a:pt x="0" y="0"/>
                </a:moveTo>
                <a:lnTo>
                  <a:pt x="2021657" y="0"/>
                </a:lnTo>
                <a:lnTo>
                  <a:pt x="2021657" y="1872560"/>
                </a:lnTo>
                <a:lnTo>
                  <a:pt x="0" y="1872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942695" y="4064000"/>
            <a:ext cx="1538672" cy="1923340"/>
          </a:xfrm>
          <a:custGeom>
            <a:avLst/>
            <a:gdLst/>
            <a:ahLst/>
            <a:cxnLst/>
            <a:rect r="r" b="b" t="t" l="l"/>
            <a:pathLst>
              <a:path h="1923340" w="1538672">
                <a:moveTo>
                  <a:pt x="0" y="0"/>
                </a:moveTo>
                <a:lnTo>
                  <a:pt x="1538672" y="0"/>
                </a:lnTo>
                <a:lnTo>
                  <a:pt x="1538672" y="1923340"/>
                </a:lnTo>
                <a:lnTo>
                  <a:pt x="0" y="192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892152" y="4064000"/>
            <a:ext cx="2680613" cy="1923340"/>
          </a:xfrm>
          <a:custGeom>
            <a:avLst/>
            <a:gdLst/>
            <a:ahLst/>
            <a:cxnLst/>
            <a:rect r="r" b="b" t="t" l="l"/>
            <a:pathLst>
              <a:path h="1923340" w="2680613">
                <a:moveTo>
                  <a:pt x="0" y="0"/>
                </a:moveTo>
                <a:lnTo>
                  <a:pt x="2680612" y="0"/>
                </a:lnTo>
                <a:lnTo>
                  <a:pt x="2680612" y="1923340"/>
                </a:lnTo>
                <a:lnTo>
                  <a:pt x="0" y="1923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556429"/>
            <a:ext cx="5934301"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Soluções </a:t>
            </a:r>
          </a:p>
        </p:txBody>
      </p:sp>
      <p:sp>
        <p:nvSpPr>
          <p:cNvPr name="TextBox 8" id="8"/>
          <p:cNvSpPr txBox="true"/>
          <p:nvPr/>
        </p:nvSpPr>
        <p:spPr>
          <a:xfrm rot="0">
            <a:off x="1028700" y="800100"/>
            <a:ext cx="6332382" cy="1363396"/>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PRINCIPAIS</a:t>
            </a:r>
          </a:p>
        </p:txBody>
      </p:sp>
      <p:sp>
        <p:nvSpPr>
          <p:cNvPr name="TextBox 9" id="9"/>
          <p:cNvSpPr txBox="true"/>
          <p:nvPr/>
        </p:nvSpPr>
        <p:spPr>
          <a:xfrm rot="0">
            <a:off x="1278663" y="6301296"/>
            <a:ext cx="4826112" cy="1014664"/>
          </a:xfrm>
          <a:prstGeom prst="rect">
            <a:avLst/>
          </a:prstGeom>
        </p:spPr>
        <p:txBody>
          <a:bodyPr anchor="t" rtlCol="false" tIns="0" lIns="0" bIns="0" rIns="0">
            <a:spAutoFit/>
          </a:bodyPr>
          <a:lstStyle/>
          <a:p>
            <a:pPr algn="ctr">
              <a:lnSpc>
                <a:spcPts val="3919"/>
              </a:lnSpc>
            </a:pPr>
            <a:r>
              <a:rPr lang="en-US" sz="2799">
                <a:solidFill>
                  <a:srgbClr val="000000"/>
                </a:solidFill>
                <a:latin typeface="Telegraf"/>
                <a:ea typeface="Telegraf"/>
                <a:cs typeface="Telegraf"/>
                <a:sym typeface="Telegraf"/>
              </a:rPr>
              <a:t>Automação de rotulagem e informações técnicas</a:t>
            </a:r>
          </a:p>
        </p:txBody>
      </p:sp>
      <p:sp>
        <p:nvSpPr>
          <p:cNvPr name="TextBox 10" id="10"/>
          <p:cNvSpPr txBox="true"/>
          <p:nvPr/>
        </p:nvSpPr>
        <p:spPr>
          <a:xfrm rot="0">
            <a:off x="6549033" y="6301296"/>
            <a:ext cx="4826112" cy="519397"/>
          </a:xfrm>
          <a:prstGeom prst="rect">
            <a:avLst/>
          </a:prstGeom>
        </p:spPr>
        <p:txBody>
          <a:bodyPr anchor="t" rtlCol="false" tIns="0" lIns="0" bIns="0" rIns="0">
            <a:spAutoFit/>
          </a:bodyPr>
          <a:lstStyle/>
          <a:p>
            <a:pPr algn="ctr">
              <a:lnSpc>
                <a:spcPts val="3919"/>
              </a:lnSpc>
            </a:pPr>
            <a:r>
              <a:rPr lang="en-US" sz="2799">
                <a:solidFill>
                  <a:srgbClr val="000000"/>
                </a:solidFill>
                <a:latin typeface="Telegraf"/>
                <a:ea typeface="Telegraf"/>
                <a:cs typeface="Telegraf"/>
                <a:sym typeface="Telegraf"/>
              </a:rPr>
              <a:t>Dashboard com métricas</a:t>
            </a:r>
          </a:p>
        </p:txBody>
      </p:sp>
      <p:sp>
        <p:nvSpPr>
          <p:cNvPr name="TextBox 11" id="11"/>
          <p:cNvSpPr txBox="true"/>
          <p:nvPr/>
        </p:nvSpPr>
        <p:spPr>
          <a:xfrm rot="0">
            <a:off x="11819402" y="6301296"/>
            <a:ext cx="4826112" cy="1014664"/>
          </a:xfrm>
          <a:prstGeom prst="rect">
            <a:avLst/>
          </a:prstGeom>
        </p:spPr>
        <p:txBody>
          <a:bodyPr anchor="t" rtlCol="false" tIns="0" lIns="0" bIns="0" rIns="0">
            <a:spAutoFit/>
          </a:bodyPr>
          <a:lstStyle/>
          <a:p>
            <a:pPr algn="ctr">
              <a:lnSpc>
                <a:spcPts val="3919"/>
              </a:lnSpc>
            </a:pPr>
            <a:r>
              <a:rPr lang="en-US" sz="2799">
                <a:solidFill>
                  <a:srgbClr val="000000"/>
                </a:solidFill>
                <a:latin typeface="Telegraf"/>
                <a:ea typeface="Telegraf"/>
                <a:cs typeface="Telegraf"/>
                <a:sym typeface="Telegraf"/>
              </a:rPr>
              <a:t>CRUD completo de receitas, ingredientes e cliente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3079017" y="1655882"/>
            <a:ext cx="12763600" cy="7602418"/>
          </a:xfrm>
          <a:custGeom>
            <a:avLst/>
            <a:gdLst/>
            <a:ahLst/>
            <a:cxnLst/>
            <a:rect r="r" b="b" t="t" l="l"/>
            <a:pathLst>
              <a:path h="7602418" w="12763600">
                <a:moveTo>
                  <a:pt x="0" y="0"/>
                </a:moveTo>
                <a:lnTo>
                  <a:pt x="12763599" y="0"/>
                </a:lnTo>
                <a:lnTo>
                  <a:pt x="12763599" y="7602418"/>
                </a:lnTo>
                <a:lnTo>
                  <a:pt x="0" y="7602418"/>
                </a:lnTo>
                <a:lnTo>
                  <a:pt x="0" y="0"/>
                </a:lnTo>
                <a:close/>
              </a:path>
            </a:pathLst>
          </a:custGeom>
          <a:blipFill>
            <a:blip r:embed="rId2"/>
            <a:stretch>
              <a:fillRect l="0" t="-1170" r="0" b="-5738"/>
            </a:stretch>
          </a:blipFill>
        </p:spPr>
      </p:sp>
      <p:sp>
        <p:nvSpPr>
          <p:cNvPr name="TextBox 5" id="5"/>
          <p:cNvSpPr txBox="true"/>
          <p:nvPr/>
        </p:nvSpPr>
        <p:spPr>
          <a:xfrm rot="0">
            <a:off x="714776" y="1238049"/>
            <a:ext cx="5934301" cy="1363396"/>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De uso</a:t>
            </a:r>
          </a:p>
        </p:txBody>
      </p:sp>
      <p:sp>
        <p:nvSpPr>
          <p:cNvPr name="TextBox 6" id="6"/>
          <p:cNvSpPr txBox="true"/>
          <p:nvPr/>
        </p:nvSpPr>
        <p:spPr>
          <a:xfrm rot="0">
            <a:off x="714776" y="481719"/>
            <a:ext cx="6332382" cy="1363396"/>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CASOS</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556429"/>
            <a:ext cx="13143991"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Mobile / Desktop</a:t>
            </a:r>
          </a:p>
        </p:txBody>
      </p:sp>
      <p:sp>
        <p:nvSpPr>
          <p:cNvPr name="TextBox 3" id="3"/>
          <p:cNvSpPr txBox="true"/>
          <p:nvPr/>
        </p:nvSpPr>
        <p:spPr>
          <a:xfrm rot="0">
            <a:off x="1028700" y="800100"/>
            <a:ext cx="13143991" cy="1363396"/>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PROTOTIPAÇÃO</a:t>
            </a:r>
          </a:p>
        </p:txBody>
      </p:sp>
      <p:sp>
        <p:nvSpPr>
          <p:cNvPr name="TextBox 4" id="4"/>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a:t>
            </a:r>
            <a:r>
              <a:rPr lang="en-US" b="true" sz="2274" spc="-109">
                <a:solidFill>
                  <a:srgbClr val="143225"/>
                </a:solidFill>
                <a:latin typeface="Telegraf Bold"/>
                <a:ea typeface="Telegraf Bold"/>
                <a:cs typeface="Telegraf Bold"/>
                <a:sym typeface="Telegraf Bold"/>
              </a:rPr>
              <a:t> BeMore</a:t>
            </a:r>
          </a:p>
        </p:txBody>
      </p:sp>
      <p:sp>
        <p:nvSpPr>
          <p:cNvPr name="AutoShape 5" id="5"/>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TextBox 6" id="6"/>
          <p:cNvSpPr txBox="true"/>
          <p:nvPr/>
        </p:nvSpPr>
        <p:spPr>
          <a:xfrm rot="0">
            <a:off x="1314450" y="3133844"/>
            <a:ext cx="15731005" cy="3986266"/>
          </a:xfrm>
          <a:prstGeom prst="rect">
            <a:avLst/>
          </a:prstGeom>
        </p:spPr>
        <p:txBody>
          <a:bodyPr anchor="t" rtlCol="false" tIns="0" lIns="0" bIns="0" rIns="0">
            <a:spAutoFit/>
          </a:bodyPr>
          <a:lstStyle/>
          <a:p>
            <a:pPr algn="l">
              <a:lnSpc>
                <a:spcPts val="3919"/>
              </a:lnSpc>
            </a:pPr>
            <a:r>
              <a:rPr lang="en-US" sz="2799" b="true">
                <a:solidFill>
                  <a:srgbClr val="000000"/>
                </a:solidFill>
                <a:latin typeface="Telegraf Bold"/>
                <a:ea typeface="Telegraf Bold"/>
                <a:cs typeface="Telegraf Bold"/>
                <a:sym typeface="Telegraf Bold"/>
              </a:rPr>
              <a:t>Pontos essenciais</a:t>
            </a:r>
          </a:p>
          <a:p>
            <a:pPr algn="l" marL="604519" indent="-302260" lvl="1">
              <a:lnSpc>
                <a:spcPts val="3919"/>
              </a:lnSpc>
              <a:buFont typeface="Arial"/>
              <a:buChar char="•"/>
            </a:pPr>
            <a:r>
              <a:rPr lang="en-US" sz="2799">
                <a:solidFill>
                  <a:srgbClr val="000000"/>
                </a:solidFill>
                <a:latin typeface="Telegraf"/>
                <a:ea typeface="Telegraf"/>
                <a:cs typeface="Telegraf"/>
                <a:sym typeface="Telegraf"/>
              </a:rPr>
              <a:t>Prototipação antes da primeira sprint para ganhar tempo.</a:t>
            </a:r>
          </a:p>
          <a:p>
            <a:pPr algn="l" marL="604519" indent="-302260" lvl="1">
              <a:lnSpc>
                <a:spcPts val="3919"/>
              </a:lnSpc>
              <a:buFont typeface="Arial"/>
              <a:buChar char="•"/>
            </a:pPr>
            <a:r>
              <a:rPr lang="en-US" sz="2799">
                <a:solidFill>
                  <a:srgbClr val="000000"/>
                </a:solidFill>
                <a:latin typeface="Telegraf"/>
                <a:ea typeface="Telegraf"/>
                <a:cs typeface="Telegraf"/>
                <a:sym typeface="Telegraf"/>
              </a:rPr>
              <a:t>Abordagem mobile first definida desde o início.</a:t>
            </a:r>
          </a:p>
          <a:p>
            <a:pPr algn="l" marL="604519" indent="-302260" lvl="1">
              <a:lnSpc>
                <a:spcPts val="3919"/>
              </a:lnSpc>
              <a:buFont typeface="Arial"/>
              <a:buChar char="•"/>
            </a:pPr>
            <a:r>
              <a:rPr lang="en-US" sz="2799">
                <a:solidFill>
                  <a:srgbClr val="000000"/>
                </a:solidFill>
                <a:latin typeface="Telegraf"/>
                <a:ea typeface="Telegraf"/>
                <a:cs typeface="Telegraf"/>
                <a:sym typeface="Telegraf"/>
              </a:rPr>
              <a:t>Versão desktop não prioritária no começo.</a:t>
            </a:r>
          </a:p>
          <a:p>
            <a:pPr algn="l" marL="604519" indent="-302260" lvl="1">
              <a:lnSpc>
                <a:spcPts val="3919"/>
              </a:lnSpc>
              <a:buFont typeface="Arial"/>
              <a:buChar char="•"/>
            </a:pPr>
            <a:r>
              <a:rPr lang="en-US" sz="2799">
                <a:solidFill>
                  <a:srgbClr val="000000"/>
                </a:solidFill>
                <a:latin typeface="Telegraf"/>
                <a:ea typeface="Telegraf"/>
                <a:cs typeface="Telegraf"/>
                <a:sym typeface="Telegraf"/>
              </a:rPr>
              <a:t>Duração aproximada: 1 mês.</a:t>
            </a:r>
          </a:p>
          <a:p>
            <a:pPr algn="l" marL="604519" indent="-302260" lvl="1">
              <a:lnSpc>
                <a:spcPts val="3919"/>
              </a:lnSpc>
              <a:buFont typeface="Arial"/>
              <a:buChar char="•"/>
            </a:pPr>
            <a:r>
              <a:rPr lang="en-US" sz="2799">
                <a:solidFill>
                  <a:srgbClr val="000000"/>
                </a:solidFill>
                <a:latin typeface="Telegraf"/>
                <a:ea typeface="Telegraf"/>
                <a:cs typeface="Telegraf"/>
                <a:sym typeface="Telegraf"/>
              </a:rPr>
              <a:t>Base para a identidade visual e funcional do sistema.</a:t>
            </a:r>
          </a:p>
          <a:p>
            <a:pPr algn="l" marL="604519" indent="-302260" lvl="1">
              <a:lnSpc>
                <a:spcPts val="3919"/>
              </a:lnSpc>
              <a:buFont typeface="Arial"/>
              <a:buChar char="•"/>
            </a:pPr>
            <a:r>
              <a:rPr lang="en-US" sz="2799">
                <a:solidFill>
                  <a:srgbClr val="000000"/>
                </a:solidFill>
                <a:latin typeface="Telegraf"/>
                <a:ea typeface="Telegraf"/>
                <a:cs typeface="Telegraf"/>
                <a:sym typeface="Telegraf"/>
              </a:rPr>
              <a:t>Melhoria</a:t>
            </a:r>
            <a:r>
              <a:rPr lang="en-US" sz="2799">
                <a:solidFill>
                  <a:srgbClr val="000000"/>
                </a:solidFill>
                <a:latin typeface="Telegraf"/>
                <a:ea typeface="Telegraf"/>
                <a:cs typeface="Telegraf"/>
                <a:sym typeface="Telegraf"/>
              </a:rPr>
              <a:t>s contínuas aplicadas ao longo das sprints, sem mudar a proposta inicial.</a:t>
            </a:r>
          </a:p>
          <a:p>
            <a:pPr algn="l">
              <a:lnSpc>
                <a:spcPts val="3919"/>
              </a:lnSpc>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556429"/>
            <a:ext cx="13143991"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Demosntração . . . </a:t>
            </a:r>
          </a:p>
        </p:txBody>
      </p:sp>
      <p:sp>
        <p:nvSpPr>
          <p:cNvPr name="TextBox 3" id="3"/>
          <p:cNvSpPr txBox="true"/>
          <p:nvPr/>
        </p:nvSpPr>
        <p:spPr>
          <a:xfrm rot="0">
            <a:off x="1028700" y="800100"/>
            <a:ext cx="13143991" cy="1363396"/>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PROTOTIPAÇÃO</a:t>
            </a:r>
          </a:p>
        </p:txBody>
      </p:sp>
      <p:sp>
        <p:nvSpPr>
          <p:cNvPr name="TextBox 4" id="4"/>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5" id="5"/>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TextBox 6" id="6"/>
          <p:cNvSpPr txBox="true"/>
          <p:nvPr/>
        </p:nvSpPr>
        <p:spPr>
          <a:xfrm rot="0">
            <a:off x="1314450" y="3128777"/>
            <a:ext cx="15731005" cy="2005198"/>
          </a:xfrm>
          <a:prstGeom prst="rect">
            <a:avLst/>
          </a:prstGeom>
        </p:spPr>
        <p:txBody>
          <a:bodyPr anchor="t" rtlCol="false" tIns="0" lIns="0" bIns="0" rIns="0">
            <a:spAutoFit/>
          </a:bodyPr>
          <a:lstStyle/>
          <a:p>
            <a:pPr algn="l">
              <a:lnSpc>
                <a:spcPts val="3919"/>
              </a:lnSpc>
            </a:pPr>
            <a:r>
              <a:rPr lang="en-US" sz="2799" b="true">
                <a:solidFill>
                  <a:srgbClr val="000000"/>
                </a:solidFill>
                <a:latin typeface="Telegraf Bold"/>
                <a:ea typeface="Telegraf Bold"/>
                <a:cs typeface="Telegraf Bold"/>
                <a:sym typeface="Telegraf Bold"/>
              </a:rPr>
              <a:t>Pontos de demonstração</a:t>
            </a:r>
          </a:p>
          <a:p>
            <a:pPr algn="l" marL="604519" indent="-302260" lvl="1">
              <a:lnSpc>
                <a:spcPts val="3919"/>
              </a:lnSpc>
              <a:buFont typeface="Arial"/>
              <a:buChar char="•"/>
            </a:pPr>
            <a:r>
              <a:rPr lang="en-US" sz="2799">
                <a:solidFill>
                  <a:srgbClr val="000000"/>
                </a:solidFill>
                <a:latin typeface="Telegraf"/>
                <a:ea typeface="Telegraf"/>
                <a:cs typeface="Telegraf"/>
                <a:sym typeface="Telegraf"/>
              </a:rPr>
              <a:t>Prototipação Mobile</a:t>
            </a:r>
          </a:p>
          <a:p>
            <a:pPr algn="l" marL="604519" indent="-302260" lvl="1">
              <a:lnSpc>
                <a:spcPts val="3919"/>
              </a:lnSpc>
              <a:buFont typeface="Arial"/>
              <a:buChar char="•"/>
            </a:pPr>
            <a:r>
              <a:rPr lang="en-US" sz="2799">
                <a:solidFill>
                  <a:srgbClr val="000000"/>
                </a:solidFill>
                <a:latin typeface="Telegraf"/>
                <a:ea typeface="Telegraf"/>
                <a:cs typeface="Telegraf"/>
                <a:sym typeface="Telegraf"/>
              </a:rPr>
              <a:t>Prototipação Desktop</a:t>
            </a:r>
          </a:p>
          <a:p>
            <a:pPr algn="l" marL="604519" indent="-302260" lvl="1">
              <a:lnSpc>
                <a:spcPts val="3919"/>
              </a:lnSpc>
              <a:buFont typeface="Arial"/>
              <a:buChar char="•"/>
            </a:pPr>
            <a:r>
              <a:rPr lang="en-US" sz="2799">
                <a:solidFill>
                  <a:srgbClr val="000000"/>
                </a:solidFill>
                <a:latin typeface="Telegraf"/>
                <a:ea typeface="Telegraf"/>
                <a:cs typeface="Telegraf"/>
                <a:sym typeface="Telegraf"/>
              </a:rPr>
              <a:t>Style Guide</a:t>
            </a:r>
          </a:p>
        </p:txBody>
      </p:sp>
      <p:sp>
        <p:nvSpPr>
          <p:cNvPr name="TextBox 7" id="7"/>
          <p:cNvSpPr txBox="true"/>
          <p:nvPr/>
        </p:nvSpPr>
        <p:spPr>
          <a:xfrm rot="0">
            <a:off x="4115309" y="7662367"/>
            <a:ext cx="13143991" cy="1363329"/>
          </a:xfrm>
          <a:prstGeom prst="rect">
            <a:avLst/>
          </a:prstGeom>
        </p:spPr>
        <p:txBody>
          <a:bodyPr anchor="t" rtlCol="false" tIns="0" lIns="0" bIns="0" rIns="0">
            <a:spAutoFit/>
          </a:bodyPr>
          <a:lstStyle/>
          <a:p>
            <a:pPr algn="r">
              <a:lnSpc>
                <a:spcPts val="10427"/>
              </a:lnSpc>
            </a:pPr>
            <a:r>
              <a:rPr lang="en-US" b="true" sz="7448" spc="-357">
                <a:solidFill>
                  <a:srgbClr val="01B658"/>
                </a:solidFill>
                <a:latin typeface="Telegraf Bold"/>
                <a:ea typeface="Telegraf Bold"/>
                <a:cs typeface="Telegraf Bold"/>
                <a:sym typeface="Telegraf Bold"/>
              </a:rPr>
              <a:t>Vamos lá . .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1314450" y="4943757"/>
            <a:ext cx="3642515" cy="4174325"/>
          </a:xfrm>
          <a:custGeom>
            <a:avLst/>
            <a:gdLst/>
            <a:ahLst/>
            <a:cxnLst/>
            <a:rect r="r" b="b" t="t" l="l"/>
            <a:pathLst>
              <a:path h="4174325" w="3642515">
                <a:moveTo>
                  <a:pt x="0" y="0"/>
                </a:moveTo>
                <a:lnTo>
                  <a:pt x="3642515" y="0"/>
                </a:lnTo>
                <a:lnTo>
                  <a:pt x="3642515" y="4174326"/>
                </a:lnTo>
                <a:lnTo>
                  <a:pt x="0" y="4174326"/>
                </a:lnTo>
                <a:lnTo>
                  <a:pt x="0" y="0"/>
                </a:lnTo>
                <a:close/>
              </a:path>
            </a:pathLst>
          </a:custGeom>
          <a:blipFill>
            <a:blip r:embed="rId2"/>
            <a:stretch>
              <a:fillRect l="0" t="0" r="-48411" b="-288019"/>
            </a:stretch>
          </a:blipFill>
        </p:spPr>
      </p:sp>
      <p:sp>
        <p:nvSpPr>
          <p:cNvPr name="Freeform 5" id="5"/>
          <p:cNvSpPr/>
          <p:nvPr/>
        </p:nvSpPr>
        <p:spPr>
          <a:xfrm flipH="false" flipV="false" rot="0">
            <a:off x="12373135" y="4943757"/>
            <a:ext cx="3581369" cy="2952380"/>
          </a:xfrm>
          <a:custGeom>
            <a:avLst/>
            <a:gdLst/>
            <a:ahLst/>
            <a:cxnLst/>
            <a:rect r="r" b="b" t="t" l="l"/>
            <a:pathLst>
              <a:path h="2952380" w="3581369">
                <a:moveTo>
                  <a:pt x="0" y="0"/>
                </a:moveTo>
                <a:lnTo>
                  <a:pt x="3581369" y="0"/>
                </a:lnTo>
                <a:lnTo>
                  <a:pt x="3581369" y="2952380"/>
                </a:lnTo>
                <a:lnTo>
                  <a:pt x="0" y="2952380"/>
                </a:lnTo>
                <a:lnTo>
                  <a:pt x="0" y="0"/>
                </a:lnTo>
                <a:close/>
              </a:path>
            </a:pathLst>
          </a:custGeom>
          <a:blipFill>
            <a:blip r:embed="rId2"/>
            <a:stretch>
              <a:fillRect l="0" t="-148985" r="-63713" b="-346035"/>
            </a:stretch>
          </a:blipFill>
        </p:spPr>
      </p:sp>
      <p:sp>
        <p:nvSpPr>
          <p:cNvPr name="TextBox 6" id="6"/>
          <p:cNvSpPr txBox="true"/>
          <p:nvPr/>
        </p:nvSpPr>
        <p:spPr>
          <a:xfrm rot="0">
            <a:off x="1028700" y="1556429"/>
            <a:ext cx="13143991"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Inicial</a:t>
            </a:r>
          </a:p>
        </p:txBody>
      </p:sp>
      <p:sp>
        <p:nvSpPr>
          <p:cNvPr name="TextBox 7" id="7"/>
          <p:cNvSpPr txBox="true"/>
          <p:nvPr/>
        </p:nvSpPr>
        <p:spPr>
          <a:xfrm rot="0">
            <a:off x="1028700" y="800100"/>
            <a:ext cx="13143991" cy="1363329"/>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MVP</a:t>
            </a:r>
          </a:p>
        </p:txBody>
      </p:sp>
      <p:sp>
        <p:nvSpPr>
          <p:cNvPr name="TextBox 8" id="8"/>
          <p:cNvSpPr txBox="true"/>
          <p:nvPr/>
        </p:nvSpPr>
        <p:spPr>
          <a:xfrm rot="0">
            <a:off x="1314450" y="3129026"/>
            <a:ext cx="15487629" cy="1509931"/>
          </a:xfrm>
          <a:prstGeom prst="rect">
            <a:avLst/>
          </a:prstGeom>
        </p:spPr>
        <p:txBody>
          <a:bodyPr anchor="t" rtlCol="false" tIns="0" lIns="0" bIns="0" rIns="0">
            <a:spAutoFit/>
          </a:bodyPr>
          <a:lstStyle/>
          <a:p>
            <a:pPr algn="l">
              <a:lnSpc>
                <a:spcPts val="3919"/>
              </a:lnSpc>
            </a:pPr>
            <a:r>
              <a:rPr lang="en-US" sz="2799">
                <a:solidFill>
                  <a:srgbClr val="000000"/>
                </a:solidFill>
                <a:latin typeface="Telegraf"/>
                <a:ea typeface="Telegraf"/>
                <a:cs typeface="Telegraf"/>
                <a:sym typeface="Telegraf"/>
              </a:rPr>
              <a:t>Visamos um MVP inicial em HTML, CSS e JavaScript apenas para validação junto à cliente. O objetivo é obter feedback rápido para confirmar se estamos alinhados com a visão dela e se a solução proposta realmente resolve os problemas identificados.</a:t>
            </a:r>
          </a:p>
        </p:txBody>
      </p:sp>
      <p:sp>
        <p:nvSpPr>
          <p:cNvPr name="Freeform 9" id="9"/>
          <p:cNvSpPr/>
          <p:nvPr/>
        </p:nvSpPr>
        <p:spPr>
          <a:xfrm flipH="false" flipV="false" rot="0">
            <a:off x="5060557" y="4943757"/>
            <a:ext cx="3504260" cy="4174325"/>
          </a:xfrm>
          <a:custGeom>
            <a:avLst/>
            <a:gdLst/>
            <a:ahLst/>
            <a:cxnLst/>
            <a:rect r="r" b="b" t="t" l="l"/>
            <a:pathLst>
              <a:path h="4174325" w="3504260">
                <a:moveTo>
                  <a:pt x="0" y="0"/>
                </a:moveTo>
                <a:lnTo>
                  <a:pt x="3504260" y="0"/>
                </a:lnTo>
                <a:lnTo>
                  <a:pt x="3504260" y="4174326"/>
                </a:lnTo>
                <a:lnTo>
                  <a:pt x="0" y="4174326"/>
                </a:lnTo>
                <a:lnTo>
                  <a:pt x="0" y="0"/>
                </a:lnTo>
                <a:close/>
              </a:path>
            </a:pathLst>
          </a:custGeom>
          <a:blipFill>
            <a:blip r:embed="rId2"/>
            <a:stretch>
              <a:fillRect l="0" t="-137626" r="-30192" b="-89840"/>
            </a:stretch>
          </a:blipFill>
        </p:spPr>
      </p:sp>
      <p:sp>
        <p:nvSpPr>
          <p:cNvPr name="Freeform 10" id="10"/>
          <p:cNvSpPr/>
          <p:nvPr/>
        </p:nvSpPr>
        <p:spPr>
          <a:xfrm flipH="false" flipV="false" rot="0">
            <a:off x="8669592" y="4943757"/>
            <a:ext cx="3598768" cy="4174325"/>
          </a:xfrm>
          <a:custGeom>
            <a:avLst/>
            <a:gdLst/>
            <a:ahLst/>
            <a:cxnLst/>
            <a:rect r="r" b="b" t="t" l="l"/>
            <a:pathLst>
              <a:path h="4174325" w="3598768">
                <a:moveTo>
                  <a:pt x="0" y="0"/>
                </a:moveTo>
                <a:lnTo>
                  <a:pt x="3598768" y="0"/>
                </a:lnTo>
                <a:lnTo>
                  <a:pt x="3598768" y="4174326"/>
                </a:lnTo>
                <a:lnTo>
                  <a:pt x="0" y="4174326"/>
                </a:lnTo>
                <a:lnTo>
                  <a:pt x="0" y="0"/>
                </a:lnTo>
                <a:close/>
              </a:path>
            </a:pathLst>
          </a:custGeom>
          <a:blipFill>
            <a:blip r:embed="rId2"/>
            <a:stretch>
              <a:fillRect l="0" t="-259564" r="-3920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39151" y="9147732"/>
            <a:ext cx="2814071" cy="408951"/>
          </a:xfrm>
          <a:prstGeom prst="rect">
            <a:avLst/>
          </a:prstGeom>
        </p:spPr>
        <p:txBody>
          <a:bodyPr anchor="t" rtlCol="false" tIns="0" lIns="0" bIns="0" rIns="0">
            <a:spAutoFit/>
          </a:bodyPr>
          <a:lstStyle/>
          <a:p>
            <a:pPr algn="r">
              <a:lnSpc>
                <a:spcPts val="3184"/>
              </a:lnSpc>
            </a:pPr>
            <a:r>
              <a:rPr lang="en-US" b="true" sz="2274" spc="-109">
                <a:solidFill>
                  <a:srgbClr val="143225"/>
                </a:solidFill>
                <a:latin typeface="Telegraf Bold"/>
                <a:ea typeface="Telegraf Bold"/>
                <a:cs typeface="Telegraf Bold"/>
                <a:sym typeface="Telegraf Bold"/>
              </a:rPr>
              <a:t>Grupo </a:t>
            </a:r>
            <a:r>
              <a:rPr lang="en-US" b="true" sz="2274" spc="-109">
                <a:solidFill>
                  <a:srgbClr val="143225"/>
                </a:solidFill>
                <a:latin typeface="Telegraf Bold"/>
                <a:ea typeface="Telegraf Bold"/>
                <a:cs typeface="Telegraf Bold"/>
                <a:sym typeface="Telegraf Bold"/>
              </a:rPr>
              <a:t>BeMore</a:t>
            </a:r>
          </a:p>
        </p:txBody>
      </p:sp>
      <p:sp>
        <p:nvSpPr>
          <p:cNvPr name="AutoShape 3" id="3"/>
          <p:cNvSpPr/>
          <p:nvPr/>
        </p:nvSpPr>
        <p:spPr>
          <a:xfrm>
            <a:off x="0" y="9423645"/>
            <a:ext cx="15400161" cy="0"/>
          </a:xfrm>
          <a:prstGeom prst="line">
            <a:avLst/>
          </a:prstGeom>
          <a:ln cap="flat" w="28575">
            <a:solidFill>
              <a:srgbClr val="143225"/>
            </a:solidFill>
            <a:prstDash val="solid"/>
            <a:headEnd type="none" len="sm" w="sm"/>
            <a:tailEnd type="none" len="sm" w="sm"/>
          </a:ln>
        </p:spPr>
      </p:sp>
      <p:sp>
        <p:nvSpPr>
          <p:cNvPr name="Freeform 4" id="4"/>
          <p:cNvSpPr/>
          <p:nvPr/>
        </p:nvSpPr>
        <p:spPr>
          <a:xfrm flipH="false" flipV="false" rot="0">
            <a:off x="2847854" y="4064000"/>
            <a:ext cx="1687731" cy="1923340"/>
          </a:xfrm>
          <a:custGeom>
            <a:avLst/>
            <a:gdLst/>
            <a:ahLst/>
            <a:cxnLst/>
            <a:rect r="r" b="b" t="t" l="l"/>
            <a:pathLst>
              <a:path h="1923340" w="1687731">
                <a:moveTo>
                  <a:pt x="0" y="0"/>
                </a:moveTo>
                <a:lnTo>
                  <a:pt x="1687731" y="0"/>
                </a:lnTo>
                <a:lnTo>
                  <a:pt x="1687731" y="1923340"/>
                </a:lnTo>
                <a:lnTo>
                  <a:pt x="0" y="192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00419" y="4064000"/>
            <a:ext cx="1923340" cy="1923340"/>
          </a:xfrm>
          <a:custGeom>
            <a:avLst/>
            <a:gdLst/>
            <a:ahLst/>
            <a:cxnLst/>
            <a:rect r="r" b="b" t="t" l="l"/>
            <a:pathLst>
              <a:path h="1923340" w="1923340">
                <a:moveTo>
                  <a:pt x="0" y="0"/>
                </a:moveTo>
                <a:lnTo>
                  <a:pt x="1923339" y="0"/>
                </a:lnTo>
                <a:lnTo>
                  <a:pt x="1923339" y="1923340"/>
                </a:lnTo>
                <a:lnTo>
                  <a:pt x="0" y="192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366955" y="4064000"/>
            <a:ext cx="1731006" cy="1923340"/>
          </a:xfrm>
          <a:custGeom>
            <a:avLst/>
            <a:gdLst/>
            <a:ahLst/>
            <a:cxnLst/>
            <a:rect r="r" b="b" t="t" l="l"/>
            <a:pathLst>
              <a:path h="1923340" w="1731006">
                <a:moveTo>
                  <a:pt x="0" y="0"/>
                </a:moveTo>
                <a:lnTo>
                  <a:pt x="1731006" y="0"/>
                </a:lnTo>
                <a:lnTo>
                  <a:pt x="1731006" y="1923340"/>
                </a:lnTo>
                <a:lnTo>
                  <a:pt x="0" y="19233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556429"/>
            <a:ext cx="13143991" cy="1363329"/>
          </a:xfrm>
          <a:prstGeom prst="rect">
            <a:avLst/>
          </a:prstGeom>
        </p:spPr>
        <p:txBody>
          <a:bodyPr anchor="t" rtlCol="false" tIns="0" lIns="0" bIns="0" rIns="0">
            <a:spAutoFit/>
          </a:bodyPr>
          <a:lstStyle/>
          <a:p>
            <a:pPr algn="l">
              <a:lnSpc>
                <a:spcPts val="10427"/>
              </a:lnSpc>
            </a:pPr>
            <a:r>
              <a:rPr lang="en-US" sz="7448" spc="-357" b="true">
                <a:solidFill>
                  <a:srgbClr val="01B658"/>
                </a:solidFill>
                <a:latin typeface="Telegraf Heavy"/>
                <a:ea typeface="Telegraf Heavy"/>
                <a:cs typeface="Telegraf Heavy"/>
                <a:sym typeface="Telegraf Heavy"/>
              </a:rPr>
              <a:t>Usuários do produto</a:t>
            </a:r>
          </a:p>
        </p:txBody>
      </p:sp>
      <p:sp>
        <p:nvSpPr>
          <p:cNvPr name="TextBox 8" id="8"/>
          <p:cNvSpPr txBox="true"/>
          <p:nvPr/>
        </p:nvSpPr>
        <p:spPr>
          <a:xfrm rot="0">
            <a:off x="1028700" y="800100"/>
            <a:ext cx="13143991" cy="1363329"/>
          </a:xfrm>
          <a:prstGeom prst="rect">
            <a:avLst/>
          </a:prstGeom>
        </p:spPr>
        <p:txBody>
          <a:bodyPr anchor="t" rtlCol="false" tIns="0" lIns="0" bIns="0" rIns="0">
            <a:spAutoFit/>
          </a:bodyPr>
          <a:lstStyle/>
          <a:p>
            <a:pPr algn="l">
              <a:lnSpc>
                <a:spcPts val="10427"/>
              </a:lnSpc>
            </a:pPr>
            <a:r>
              <a:rPr lang="en-US" b="true" sz="7448" spc="-357">
                <a:solidFill>
                  <a:srgbClr val="104E2D"/>
                </a:solidFill>
                <a:latin typeface="Telegraf Bold"/>
                <a:ea typeface="Telegraf Bold"/>
                <a:cs typeface="Telegraf Bold"/>
                <a:sym typeface="Telegraf Bold"/>
              </a:rPr>
              <a:t>PRINCIPAIS </a:t>
            </a:r>
          </a:p>
        </p:txBody>
      </p:sp>
      <p:sp>
        <p:nvSpPr>
          <p:cNvPr name="TextBox 9" id="9"/>
          <p:cNvSpPr txBox="true"/>
          <p:nvPr/>
        </p:nvSpPr>
        <p:spPr>
          <a:xfrm rot="0">
            <a:off x="1278663" y="6301296"/>
            <a:ext cx="4826112" cy="2005198"/>
          </a:xfrm>
          <a:prstGeom prst="rect">
            <a:avLst/>
          </a:prstGeom>
        </p:spPr>
        <p:txBody>
          <a:bodyPr anchor="t" rtlCol="false" tIns="0" lIns="0" bIns="0" rIns="0">
            <a:spAutoFit/>
          </a:bodyPr>
          <a:lstStyle/>
          <a:p>
            <a:pPr algn="ctr">
              <a:lnSpc>
                <a:spcPts val="3919"/>
              </a:lnSpc>
            </a:pPr>
            <a:r>
              <a:rPr lang="en-US" b="true" sz="2799" spc="-134">
                <a:solidFill>
                  <a:srgbClr val="000000"/>
                </a:solidFill>
                <a:latin typeface="Telegraf Bold"/>
                <a:ea typeface="Telegraf Bold"/>
                <a:cs typeface="Telegraf Bold"/>
                <a:sym typeface="Telegraf Bold"/>
              </a:rPr>
              <a:t>Nutricionistas profissionais</a:t>
            </a:r>
          </a:p>
          <a:p>
            <a:pPr algn="ctr">
              <a:lnSpc>
                <a:spcPts val="3919"/>
              </a:lnSpc>
            </a:pPr>
            <a:r>
              <a:rPr lang="en-US" sz="2799" spc="-134">
                <a:solidFill>
                  <a:srgbClr val="000000"/>
                </a:solidFill>
                <a:latin typeface="Telegraf"/>
                <a:ea typeface="Telegraf"/>
                <a:cs typeface="Telegraf"/>
                <a:sym typeface="Telegraf"/>
              </a:rPr>
              <a:t> Geram rótulos nutricionais de forma rápida, padronizada e dentro das normas.</a:t>
            </a:r>
          </a:p>
        </p:txBody>
      </p:sp>
      <p:sp>
        <p:nvSpPr>
          <p:cNvPr name="TextBox 10" id="10"/>
          <p:cNvSpPr txBox="true"/>
          <p:nvPr/>
        </p:nvSpPr>
        <p:spPr>
          <a:xfrm rot="0">
            <a:off x="6549033" y="6301296"/>
            <a:ext cx="4826112" cy="2500465"/>
          </a:xfrm>
          <a:prstGeom prst="rect">
            <a:avLst/>
          </a:prstGeom>
        </p:spPr>
        <p:txBody>
          <a:bodyPr anchor="t" rtlCol="false" tIns="0" lIns="0" bIns="0" rIns="0">
            <a:spAutoFit/>
          </a:bodyPr>
          <a:lstStyle/>
          <a:p>
            <a:pPr algn="ctr">
              <a:lnSpc>
                <a:spcPts val="3919"/>
              </a:lnSpc>
            </a:pPr>
            <a:r>
              <a:rPr lang="en-US" b="true" sz="2799" spc="-134">
                <a:solidFill>
                  <a:srgbClr val="000000"/>
                </a:solidFill>
                <a:latin typeface="Telegraf Bold"/>
                <a:ea typeface="Telegraf Bold"/>
                <a:cs typeface="Telegraf Bold"/>
                <a:sym typeface="Telegraf Bold"/>
              </a:rPr>
              <a:t>Professores de Nutrição</a:t>
            </a:r>
          </a:p>
          <a:p>
            <a:pPr algn="ctr">
              <a:lnSpc>
                <a:spcPts val="3919"/>
              </a:lnSpc>
            </a:pPr>
            <a:r>
              <a:rPr lang="en-US" sz="2799" spc="-134">
                <a:solidFill>
                  <a:srgbClr val="000000"/>
                </a:solidFill>
                <a:latin typeface="Telegraf"/>
                <a:ea typeface="Telegraf"/>
                <a:cs typeface="Telegraf"/>
                <a:sym typeface="Telegraf"/>
              </a:rPr>
              <a:t> Utiliz</a:t>
            </a:r>
            <a:r>
              <a:rPr lang="en-US" sz="2799" spc="-134">
                <a:solidFill>
                  <a:srgbClr val="000000"/>
                </a:solidFill>
                <a:latin typeface="Telegraf"/>
                <a:ea typeface="Telegraf"/>
                <a:cs typeface="Telegraf"/>
                <a:sym typeface="Telegraf"/>
              </a:rPr>
              <a:t>am o sistema para demonstrar aos alunos como montar rótulos corretamente.</a:t>
            </a:r>
          </a:p>
          <a:p>
            <a:pPr algn="ctr">
              <a:lnSpc>
                <a:spcPts val="3919"/>
              </a:lnSpc>
            </a:pPr>
          </a:p>
        </p:txBody>
      </p:sp>
      <p:sp>
        <p:nvSpPr>
          <p:cNvPr name="TextBox 11" id="11"/>
          <p:cNvSpPr txBox="true"/>
          <p:nvPr/>
        </p:nvSpPr>
        <p:spPr>
          <a:xfrm rot="0">
            <a:off x="11819402" y="6301296"/>
            <a:ext cx="4826112" cy="2500465"/>
          </a:xfrm>
          <a:prstGeom prst="rect">
            <a:avLst/>
          </a:prstGeom>
        </p:spPr>
        <p:txBody>
          <a:bodyPr anchor="t" rtlCol="false" tIns="0" lIns="0" bIns="0" rIns="0">
            <a:spAutoFit/>
          </a:bodyPr>
          <a:lstStyle/>
          <a:p>
            <a:pPr algn="ctr">
              <a:lnSpc>
                <a:spcPts val="3919"/>
              </a:lnSpc>
            </a:pPr>
            <a:r>
              <a:rPr lang="en-US" b="true" sz="2799" spc="-134">
                <a:solidFill>
                  <a:srgbClr val="000000"/>
                </a:solidFill>
                <a:latin typeface="Telegraf Bold"/>
                <a:ea typeface="Telegraf Bold"/>
                <a:cs typeface="Telegraf Bold"/>
                <a:sym typeface="Telegraf Bold"/>
              </a:rPr>
              <a:t>Estudantes</a:t>
            </a:r>
            <a:r>
              <a:rPr lang="en-US" b="true" sz="2799" spc="-134">
                <a:solidFill>
                  <a:srgbClr val="000000"/>
                </a:solidFill>
                <a:latin typeface="Telegraf Bold"/>
                <a:ea typeface="Telegraf Bold"/>
                <a:cs typeface="Telegraf Bold"/>
                <a:sym typeface="Telegraf Bold"/>
              </a:rPr>
              <a:t> de Nutrição</a:t>
            </a:r>
          </a:p>
          <a:p>
            <a:pPr algn="ctr">
              <a:lnSpc>
                <a:spcPts val="3919"/>
              </a:lnSpc>
            </a:pPr>
            <a:r>
              <a:rPr lang="en-US" sz="2799" spc="-134">
                <a:solidFill>
                  <a:srgbClr val="000000"/>
                </a:solidFill>
                <a:latin typeface="Telegraf"/>
                <a:ea typeface="Telegraf"/>
                <a:cs typeface="Telegraf"/>
                <a:sym typeface="Telegraf"/>
              </a:rPr>
              <a:t> Praticam a criação de rótulos reais, aprendendo a aplicar cálculos e normas na prática.</a:t>
            </a:r>
          </a:p>
          <a:p>
            <a:pPr algn="ctr">
              <a:lnSpc>
                <a:spcPts val="39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DAG62KSWRqs</dc:identifier>
  <dcterms:modified xsi:type="dcterms:W3CDTF">2011-08-01T06:04:30Z</dcterms:modified>
  <cp:revision>1</cp:revision>
  <dc:title>Pro</dc:title>
</cp:coreProperties>
</file>